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8" r:id="rId2"/>
    <p:sldId id="270" r:id="rId3"/>
    <p:sldId id="269" r:id="rId4"/>
  </p:sldIdLst>
  <p:sldSz cx="13444538" cy="7562850"/>
  <p:notesSz cx="9939338" cy="68072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7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5" autoAdjust="0"/>
    <p:restoredTop sz="94660"/>
  </p:normalViewPr>
  <p:slideViewPr>
    <p:cSldViewPr>
      <p:cViewPr varScale="1">
        <p:scale>
          <a:sx n="62" d="100"/>
          <a:sy n="62" d="100"/>
        </p:scale>
        <p:origin x="620" y="56"/>
      </p:cViewPr>
      <p:guideLst>
        <p:guide orient="horz" pos="2880"/>
        <p:guide pos="27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145" cy="341504"/>
          </a:xfrm>
          <a:prstGeom prst="rect">
            <a:avLst/>
          </a:prstGeom>
        </p:spPr>
        <p:txBody>
          <a:bodyPr vert="horz" lIns="83878" tIns="41939" rIns="83878" bIns="41939" rtlCol="0"/>
          <a:lstStyle>
            <a:lvl1pPr algn="l">
              <a:defRPr sz="1100"/>
            </a:lvl1pPr>
          </a:lstStyle>
          <a:p>
            <a:endParaRPr kumimoji="1" lang="ja-JP" altLang="en-US"/>
          </a:p>
        </p:txBody>
      </p:sp>
      <p:sp>
        <p:nvSpPr>
          <p:cNvPr id="3" name="日付プレースホルダー 2"/>
          <p:cNvSpPr>
            <a:spLocks noGrp="1"/>
          </p:cNvSpPr>
          <p:nvPr>
            <p:ph type="dt" idx="1"/>
          </p:nvPr>
        </p:nvSpPr>
        <p:spPr>
          <a:xfrm>
            <a:off x="5630718" y="0"/>
            <a:ext cx="4305669" cy="341504"/>
          </a:xfrm>
          <a:prstGeom prst="rect">
            <a:avLst/>
          </a:prstGeom>
        </p:spPr>
        <p:txBody>
          <a:bodyPr vert="horz" lIns="83878" tIns="41939" rIns="83878" bIns="41939" rtlCol="0"/>
          <a:lstStyle>
            <a:lvl1pPr algn="r">
              <a:defRPr sz="1100"/>
            </a:lvl1pPr>
          </a:lstStyle>
          <a:p>
            <a:fld id="{6FA1447F-3E72-4C97-8624-104B22EB37CA}" type="datetimeFigureOut">
              <a:rPr kumimoji="1" lang="ja-JP" altLang="en-US" smtClean="0"/>
              <a:t>2023/4/21</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83878" tIns="41939" rIns="83878" bIns="41939" rtlCol="0" anchor="ctr"/>
          <a:lstStyle/>
          <a:p>
            <a:endParaRPr lang="ja-JP" altLang="en-US"/>
          </a:p>
        </p:txBody>
      </p:sp>
      <p:sp>
        <p:nvSpPr>
          <p:cNvPr id="5" name="ノート プレースホルダー 4"/>
          <p:cNvSpPr>
            <a:spLocks noGrp="1"/>
          </p:cNvSpPr>
          <p:nvPr>
            <p:ph type="body" sz="quarter" idx="3"/>
          </p:nvPr>
        </p:nvSpPr>
        <p:spPr>
          <a:xfrm>
            <a:off x="994524" y="3276430"/>
            <a:ext cx="7950290" cy="2680585"/>
          </a:xfrm>
          <a:prstGeom prst="rect">
            <a:avLst/>
          </a:prstGeom>
        </p:spPr>
        <p:txBody>
          <a:bodyPr vert="horz" lIns="83878" tIns="41939" rIns="83878" bIns="4193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65697"/>
            <a:ext cx="4307145" cy="341503"/>
          </a:xfrm>
          <a:prstGeom prst="rect">
            <a:avLst/>
          </a:prstGeom>
        </p:spPr>
        <p:txBody>
          <a:bodyPr vert="horz" lIns="83878" tIns="41939" rIns="83878" bIns="4193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630718" y="6465697"/>
            <a:ext cx="4305669" cy="341503"/>
          </a:xfrm>
          <a:prstGeom prst="rect">
            <a:avLst/>
          </a:prstGeom>
        </p:spPr>
        <p:txBody>
          <a:bodyPr vert="horz" lIns="83878" tIns="41939" rIns="83878" bIns="41939" rtlCol="0" anchor="b"/>
          <a:lstStyle>
            <a:lvl1pPr algn="r">
              <a:defRPr sz="1100"/>
            </a:lvl1pPr>
          </a:lstStyle>
          <a:p>
            <a:fld id="{F36C0C15-0539-410E-8B45-73D2EB35FEDE}" type="slidenum">
              <a:rPr kumimoji="1" lang="ja-JP" altLang="en-US" smtClean="0"/>
              <a:t>‹#›</a:t>
            </a:fld>
            <a:endParaRPr kumimoji="1" lang="ja-JP" altLang="en-US"/>
          </a:p>
        </p:txBody>
      </p:sp>
    </p:spTree>
    <p:extLst>
      <p:ext uri="{BB962C8B-B14F-4D97-AF65-F5344CB8AC3E}">
        <p14:creationId xmlns:p14="http://schemas.microsoft.com/office/powerpoint/2010/main" val="27096359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6C0C15-0539-410E-8B45-73D2EB35FEDE}" type="slidenum">
              <a:rPr kumimoji="1" lang="ja-JP" altLang="en-US" smtClean="0"/>
              <a:t>1</a:t>
            </a:fld>
            <a:endParaRPr kumimoji="1" lang="ja-JP" altLang="en-US"/>
          </a:p>
        </p:txBody>
      </p:sp>
    </p:spTree>
    <p:extLst>
      <p:ext uri="{BB962C8B-B14F-4D97-AF65-F5344CB8AC3E}">
        <p14:creationId xmlns:p14="http://schemas.microsoft.com/office/powerpoint/2010/main" val="46020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6C0C15-0539-410E-8B45-73D2EB35FEDE}" type="slidenum">
              <a:rPr kumimoji="1" lang="ja-JP" altLang="en-US" smtClean="0"/>
              <a:t>2</a:t>
            </a:fld>
            <a:endParaRPr kumimoji="1" lang="ja-JP" altLang="en-US"/>
          </a:p>
        </p:txBody>
      </p:sp>
    </p:spTree>
    <p:extLst>
      <p:ext uri="{BB962C8B-B14F-4D97-AF65-F5344CB8AC3E}">
        <p14:creationId xmlns:p14="http://schemas.microsoft.com/office/powerpoint/2010/main" val="109849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6C0C15-0539-410E-8B45-73D2EB35FEDE}" type="slidenum">
              <a:rPr kumimoji="1" lang="ja-JP" altLang="en-US" smtClean="0"/>
              <a:t>3</a:t>
            </a:fld>
            <a:endParaRPr kumimoji="1" lang="ja-JP" altLang="en-US"/>
          </a:p>
        </p:txBody>
      </p:sp>
    </p:spTree>
    <p:extLst>
      <p:ext uri="{BB962C8B-B14F-4D97-AF65-F5344CB8AC3E}">
        <p14:creationId xmlns:p14="http://schemas.microsoft.com/office/powerpoint/2010/main" val="286288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8342" y="2344483"/>
            <a:ext cx="11427857" cy="473976"/>
          </a:xfrm>
          <a:prstGeom prst="rect">
            <a:avLst/>
          </a:prstGeom>
        </p:spPr>
        <p:txBody>
          <a:bodyPr wrap="square" lIns="0" tIns="0" rIns="0" bIns="0">
            <a:spAutoFit/>
          </a:bodyPr>
          <a:lstStyle>
            <a:lvl1pPr>
              <a:defRPr sz="3080" b="1" i="0">
                <a:solidFill>
                  <a:schemeClr val="bg1"/>
                </a:solidFill>
                <a:latin typeface="Yu Gothic"/>
                <a:cs typeface="Yu Gothic"/>
              </a:defRPr>
            </a:lvl1pPr>
          </a:lstStyle>
          <a:p>
            <a:endParaRPr/>
          </a:p>
        </p:txBody>
      </p:sp>
      <p:sp>
        <p:nvSpPr>
          <p:cNvPr id="3" name="Holder 3"/>
          <p:cNvSpPr>
            <a:spLocks noGrp="1"/>
          </p:cNvSpPr>
          <p:nvPr>
            <p:ph type="subTitle" idx="4"/>
          </p:nvPr>
        </p:nvSpPr>
        <p:spPr>
          <a:xfrm>
            <a:off x="2016682" y="4235198"/>
            <a:ext cx="941117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4/21/2023</a:t>
            </a:fld>
            <a:endParaRPr lang="en-US"/>
          </a:p>
        </p:txBody>
      </p:sp>
      <p:sp>
        <p:nvSpPr>
          <p:cNvPr id="6" name="Holder 6"/>
          <p:cNvSpPr>
            <a:spLocks noGrp="1"/>
          </p:cNvSpPr>
          <p:nvPr>
            <p:ph type="sldNum" sz="quarter" idx="7"/>
          </p:nvPr>
        </p:nvSpPr>
        <p:spPr/>
        <p:txBody>
          <a:bodyPr lIns="0" tIns="0" rIns="0" bIns="0"/>
          <a:lstStyle>
            <a:lvl1pPr>
              <a:defRPr sz="1760" b="0" i="0">
                <a:solidFill>
                  <a:srgbClr val="898989"/>
                </a:solidFill>
                <a:latin typeface="Yu Gothic"/>
                <a:cs typeface="Yu Gothic"/>
              </a:defRPr>
            </a:lvl1pPr>
          </a:lstStyle>
          <a:p>
            <a:pPr marL="45508">
              <a:lnSpc>
                <a:spcPts val="2029"/>
              </a:lnSpc>
            </a:pPr>
            <a:fld id="{81D60167-4931-47E6-BA6A-407CBD079E47}" type="slidenum">
              <a:rPr lang="en-US" altLang="ja-JP" smtClean="0"/>
              <a:pPr marL="45508">
                <a:lnSpc>
                  <a:spcPts val="2029"/>
                </a:lnSpc>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663" y="770636"/>
            <a:ext cx="13429209" cy="473976"/>
          </a:xfrm>
        </p:spPr>
        <p:txBody>
          <a:bodyPr lIns="0" tIns="0" rIns="0" bIns="0"/>
          <a:lstStyle>
            <a:lvl1pPr>
              <a:defRPr sz="3080" b="1" i="0">
                <a:solidFill>
                  <a:schemeClr val="bg1"/>
                </a:solidFill>
                <a:latin typeface="Yu Gothic"/>
                <a:cs typeface="Yu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4/21/2023</a:t>
            </a:fld>
            <a:endParaRPr lang="en-US"/>
          </a:p>
        </p:txBody>
      </p:sp>
      <p:sp>
        <p:nvSpPr>
          <p:cNvPr id="6" name="Holder 6"/>
          <p:cNvSpPr>
            <a:spLocks noGrp="1"/>
          </p:cNvSpPr>
          <p:nvPr>
            <p:ph type="sldNum" sz="quarter" idx="7"/>
          </p:nvPr>
        </p:nvSpPr>
        <p:spPr/>
        <p:txBody>
          <a:bodyPr lIns="0" tIns="0" rIns="0" bIns="0"/>
          <a:lstStyle>
            <a:lvl1pPr>
              <a:defRPr sz="1760" b="0" i="0">
                <a:solidFill>
                  <a:srgbClr val="898989"/>
                </a:solidFill>
                <a:latin typeface="Yu Gothic"/>
                <a:cs typeface="Yu Gothic"/>
              </a:defRPr>
            </a:lvl1pPr>
          </a:lstStyle>
          <a:p>
            <a:pPr marL="45508">
              <a:lnSpc>
                <a:spcPts val="2029"/>
              </a:lnSpc>
            </a:pPr>
            <a:fld id="{81D60167-4931-47E6-BA6A-407CBD079E47}" type="slidenum">
              <a:rPr lang="en-US" altLang="ja-JP" smtClean="0"/>
              <a:pPr marL="45508">
                <a:lnSpc>
                  <a:spcPts val="2029"/>
                </a:lnSpc>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772673"/>
            <a:ext cx="13441345" cy="6013704"/>
          </a:xfrm>
          <a:prstGeom prst="rect">
            <a:avLst/>
          </a:prstGeom>
        </p:spPr>
      </p:pic>
      <p:pic>
        <p:nvPicPr>
          <p:cNvPr id="17" name="bg object 17"/>
          <p:cNvPicPr/>
          <p:nvPr/>
        </p:nvPicPr>
        <p:blipFill>
          <a:blip r:embed="rId3" cstate="print"/>
          <a:stretch>
            <a:fillRect/>
          </a:stretch>
        </p:blipFill>
        <p:spPr>
          <a:xfrm>
            <a:off x="1" y="772671"/>
            <a:ext cx="13441345" cy="6013709"/>
          </a:xfrm>
          <a:prstGeom prst="rect">
            <a:avLst/>
          </a:prstGeom>
        </p:spPr>
      </p:pic>
      <p:pic>
        <p:nvPicPr>
          <p:cNvPr id="18" name="bg object 18"/>
          <p:cNvPicPr/>
          <p:nvPr/>
        </p:nvPicPr>
        <p:blipFill>
          <a:blip r:embed="rId4" cstate="print"/>
          <a:stretch>
            <a:fillRect/>
          </a:stretch>
        </p:blipFill>
        <p:spPr>
          <a:xfrm>
            <a:off x="620812" y="1165352"/>
            <a:ext cx="12711316" cy="2717800"/>
          </a:xfrm>
          <a:prstGeom prst="rect">
            <a:avLst/>
          </a:prstGeom>
        </p:spPr>
      </p:pic>
      <p:pic>
        <p:nvPicPr>
          <p:cNvPr id="19" name="bg object 19"/>
          <p:cNvPicPr/>
          <p:nvPr/>
        </p:nvPicPr>
        <p:blipFill>
          <a:blip r:embed="rId5" cstate="print"/>
          <a:stretch>
            <a:fillRect/>
          </a:stretch>
        </p:blipFill>
        <p:spPr>
          <a:xfrm>
            <a:off x="641889" y="3855725"/>
            <a:ext cx="3236270" cy="2665476"/>
          </a:xfrm>
          <a:prstGeom prst="rect">
            <a:avLst/>
          </a:prstGeom>
        </p:spPr>
      </p:pic>
      <p:sp>
        <p:nvSpPr>
          <p:cNvPr id="20" name="bg object 20"/>
          <p:cNvSpPr/>
          <p:nvPr/>
        </p:nvSpPr>
        <p:spPr>
          <a:xfrm>
            <a:off x="293163" y="3671319"/>
            <a:ext cx="912536" cy="725805"/>
          </a:xfrm>
          <a:custGeom>
            <a:avLst/>
            <a:gdLst/>
            <a:ahLst/>
            <a:cxnLst/>
            <a:rect l="l" t="t" r="r" b="b"/>
            <a:pathLst>
              <a:path w="725805" h="725804">
                <a:moveTo>
                  <a:pt x="362712" y="0"/>
                </a:moveTo>
                <a:lnTo>
                  <a:pt x="313636" y="3294"/>
                </a:lnTo>
                <a:lnTo>
                  <a:pt x="266523" y="12897"/>
                </a:lnTo>
                <a:lnTo>
                  <a:pt x="221813" y="28384"/>
                </a:lnTo>
                <a:lnTo>
                  <a:pt x="179944" y="49332"/>
                </a:lnTo>
                <a:lnTo>
                  <a:pt x="141357" y="75318"/>
                </a:lnTo>
                <a:lnTo>
                  <a:pt x="106489" y="105918"/>
                </a:lnTo>
                <a:lnTo>
                  <a:pt x="75781" y="140708"/>
                </a:lnTo>
                <a:lnTo>
                  <a:pt x="49671" y="179267"/>
                </a:lnTo>
                <a:lnTo>
                  <a:pt x="28598" y="221170"/>
                </a:lnTo>
                <a:lnTo>
                  <a:pt x="13003" y="265994"/>
                </a:lnTo>
                <a:lnTo>
                  <a:pt x="3324" y="313316"/>
                </a:lnTo>
                <a:lnTo>
                  <a:pt x="0" y="362712"/>
                </a:lnTo>
                <a:lnTo>
                  <a:pt x="3324" y="412107"/>
                </a:lnTo>
                <a:lnTo>
                  <a:pt x="13003" y="459429"/>
                </a:lnTo>
                <a:lnTo>
                  <a:pt x="28598" y="504253"/>
                </a:lnTo>
                <a:lnTo>
                  <a:pt x="49671" y="546156"/>
                </a:lnTo>
                <a:lnTo>
                  <a:pt x="75781" y="584715"/>
                </a:lnTo>
                <a:lnTo>
                  <a:pt x="106489" y="619506"/>
                </a:lnTo>
                <a:lnTo>
                  <a:pt x="141357" y="650105"/>
                </a:lnTo>
                <a:lnTo>
                  <a:pt x="179944" y="676091"/>
                </a:lnTo>
                <a:lnTo>
                  <a:pt x="221813" y="697039"/>
                </a:lnTo>
                <a:lnTo>
                  <a:pt x="266523" y="712526"/>
                </a:lnTo>
                <a:lnTo>
                  <a:pt x="313636" y="722129"/>
                </a:lnTo>
                <a:lnTo>
                  <a:pt x="362712" y="725424"/>
                </a:lnTo>
                <a:lnTo>
                  <a:pt x="412107" y="722129"/>
                </a:lnTo>
                <a:lnTo>
                  <a:pt x="459429" y="712526"/>
                </a:lnTo>
                <a:lnTo>
                  <a:pt x="504253" y="697039"/>
                </a:lnTo>
                <a:lnTo>
                  <a:pt x="546156" y="676091"/>
                </a:lnTo>
                <a:lnTo>
                  <a:pt x="584715" y="650105"/>
                </a:lnTo>
                <a:lnTo>
                  <a:pt x="619506" y="619506"/>
                </a:lnTo>
                <a:lnTo>
                  <a:pt x="650105" y="584715"/>
                </a:lnTo>
                <a:lnTo>
                  <a:pt x="676091" y="546156"/>
                </a:lnTo>
                <a:lnTo>
                  <a:pt x="697039" y="504253"/>
                </a:lnTo>
                <a:lnTo>
                  <a:pt x="712526" y="459429"/>
                </a:lnTo>
                <a:lnTo>
                  <a:pt x="722129" y="412107"/>
                </a:lnTo>
                <a:lnTo>
                  <a:pt x="725424" y="362712"/>
                </a:lnTo>
                <a:lnTo>
                  <a:pt x="722129" y="313316"/>
                </a:lnTo>
                <a:lnTo>
                  <a:pt x="712526" y="265994"/>
                </a:lnTo>
                <a:lnTo>
                  <a:pt x="697039" y="221170"/>
                </a:lnTo>
                <a:lnTo>
                  <a:pt x="676091" y="179267"/>
                </a:lnTo>
                <a:lnTo>
                  <a:pt x="650105" y="140708"/>
                </a:lnTo>
                <a:lnTo>
                  <a:pt x="619506" y="105917"/>
                </a:lnTo>
                <a:lnTo>
                  <a:pt x="584715" y="75318"/>
                </a:lnTo>
                <a:lnTo>
                  <a:pt x="546156" y="49332"/>
                </a:lnTo>
                <a:lnTo>
                  <a:pt x="504253" y="28384"/>
                </a:lnTo>
                <a:lnTo>
                  <a:pt x="459429" y="12897"/>
                </a:lnTo>
                <a:lnTo>
                  <a:pt x="412107" y="3294"/>
                </a:lnTo>
                <a:lnTo>
                  <a:pt x="362712" y="0"/>
                </a:lnTo>
                <a:close/>
              </a:path>
            </a:pathLst>
          </a:custGeom>
          <a:solidFill>
            <a:srgbClr val="4D260D"/>
          </a:solidFill>
        </p:spPr>
        <p:txBody>
          <a:bodyPr wrap="square" lIns="0" tIns="0" rIns="0" bIns="0" rtlCol="0"/>
          <a:lstStyle/>
          <a:p>
            <a:endParaRPr/>
          </a:p>
        </p:txBody>
      </p:sp>
      <p:sp>
        <p:nvSpPr>
          <p:cNvPr id="2" name="Holder 2"/>
          <p:cNvSpPr>
            <a:spLocks noGrp="1"/>
          </p:cNvSpPr>
          <p:nvPr>
            <p:ph type="title"/>
          </p:nvPr>
        </p:nvSpPr>
        <p:spPr>
          <a:xfrm>
            <a:off x="7663" y="770636"/>
            <a:ext cx="13429209" cy="473976"/>
          </a:xfrm>
        </p:spPr>
        <p:txBody>
          <a:bodyPr lIns="0" tIns="0" rIns="0" bIns="0"/>
          <a:lstStyle>
            <a:lvl1pPr>
              <a:defRPr sz="3080" b="1" i="0">
                <a:solidFill>
                  <a:schemeClr val="bg1"/>
                </a:solidFill>
                <a:latin typeface="Yu Gothic"/>
                <a:cs typeface="Yu Gothic"/>
              </a:defRPr>
            </a:lvl1pPr>
          </a:lstStyle>
          <a:p>
            <a:endParaRPr/>
          </a:p>
        </p:txBody>
      </p:sp>
      <p:sp>
        <p:nvSpPr>
          <p:cNvPr id="3" name="Holder 3"/>
          <p:cNvSpPr>
            <a:spLocks noGrp="1"/>
          </p:cNvSpPr>
          <p:nvPr>
            <p:ph sz="half" idx="2"/>
          </p:nvPr>
        </p:nvSpPr>
        <p:spPr>
          <a:xfrm>
            <a:off x="672229" y="1739458"/>
            <a:ext cx="584837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923939" y="1739458"/>
            <a:ext cx="584837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4/21/2023</a:t>
            </a:fld>
            <a:endParaRPr lang="en-US"/>
          </a:p>
        </p:txBody>
      </p:sp>
      <p:sp>
        <p:nvSpPr>
          <p:cNvPr id="7" name="Holder 7"/>
          <p:cNvSpPr>
            <a:spLocks noGrp="1"/>
          </p:cNvSpPr>
          <p:nvPr>
            <p:ph type="sldNum" sz="quarter" idx="7"/>
          </p:nvPr>
        </p:nvSpPr>
        <p:spPr/>
        <p:txBody>
          <a:bodyPr lIns="0" tIns="0" rIns="0" bIns="0"/>
          <a:lstStyle>
            <a:lvl1pPr>
              <a:defRPr sz="1760" b="0" i="0">
                <a:solidFill>
                  <a:srgbClr val="898989"/>
                </a:solidFill>
                <a:latin typeface="Yu Gothic"/>
                <a:cs typeface="Yu Gothic"/>
              </a:defRPr>
            </a:lvl1pPr>
          </a:lstStyle>
          <a:p>
            <a:pPr marL="45508">
              <a:lnSpc>
                <a:spcPts val="2029"/>
              </a:lnSpc>
            </a:pPr>
            <a:fld id="{81D60167-4931-47E6-BA6A-407CBD079E47}" type="slidenum">
              <a:rPr lang="en-US" altLang="ja-JP" smtClean="0"/>
              <a:pPr marL="45508">
                <a:lnSpc>
                  <a:spcPts val="2029"/>
                </a:lnSpc>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663" y="770636"/>
            <a:ext cx="13429209" cy="473976"/>
          </a:xfrm>
        </p:spPr>
        <p:txBody>
          <a:bodyPr lIns="0" tIns="0" rIns="0" bIns="0"/>
          <a:lstStyle>
            <a:lvl1pPr>
              <a:defRPr sz="3080" b="1" i="0">
                <a:solidFill>
                  <a:schemeClr val="bg1"/>
                </a:solidFill>
                <a:latin typeface="Yu Gothic"/>
                <a:cs typeface="Yu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4/21/2023</a:t>
            </a:fld>
            <a:endParaRPr lang="en-US"/>
          </a:p>
        </p:txBody>
      </p:sp>
      <p:sp>
        <p:nvSpPr>
          <p:cNvPr id="5" name="Holder 5"/>
          <p:cNvSpPr>
            <a:spLocks noGrp="1"/>
          </p:cNvSpPr>
          <p:nvPr>
            <p:ph type="sldNum" sz="quarter" idx="7"/>
          </p:nvPr>
        </p:nvSpPr>
        <p:spPr/>
        <p:txBody>
          <a:bodyPr lIns="0" tIns="0" rIns="0" bIns="0"/>
          <a:lstStyle>
            <a:lvl1pPr>
              <a:defRPr sz="1760" b="0" i="0">
                <a:solidFill>
                  <a:srgbClr val="898989"/>
                </a:solidFill>
                <a:latin typeface="Yu Gothic"/>
                <a:cs typeface="Yu Gothic"/>
              </a:defRPr>
            </a:lvl1pPr>
          </a:lstStyle>
          <a:p>
            <a:pPr marL="45508">
              <a:lnSpc>
                <a:spcPts val="2029"/>
              </a:lnSpc>
            </a:pPr>
            <a:fld id="{81D60167-4931-47E6-BA6A-407CBD079E47}" type="slidenum">
              <a:rPr lang="en-US" altLang="ja-JP" smtClean="0"/>
              <a:pPr marL="45508">
                <a:lnSpc>
                  <a:spcPts val="2029"/>
                </a:lnSpc>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4/21/2023</a:t>
            </a:fld>
            <a:endParaRPr lang="en-US"/>
          </a:p>
        </p:txBody>
      </p:sp>
      <p:sp>
        <p:nvSpPr>
          <p:cNvPr id="4" name="Holder 4"/>
          <p:cNvSpPr>
            <a:spLocks noGrp="1"/>
          </p:cNvSpPr>
          <p:nvPr>
            <p:ph type="sldNum" sz="quarter" idx="7"/>
          </p:nvPr>
        </p:nvSpPr>
        <p:spPr/>
        <p:txBody>
          <a:bodyPr lIns="0" tIns="0" rIns="0" bIns="0"/>
          <a:lstStyle>
            <a:lvl1pPr>
              <a:defRPr sz="1760" b="0" i="0">
                <a:solidFill>
                  <a:srgbClr val="898989"/>
                </a:solidFill>
                <a:latin typeface="Yu Gothic"/>
                <a:cs typeface="Yu Gothic"/>
              </a:defRPr>
            </a:lvl1pPr>
          </a:lstStyle>
          <a:p>
            <a:pPr marL="45508">
              <a:lnSpc>
                <a:spcPts val="2029"/>
              </a:lnSpc>
            </a:pPr>
            <a:fld id="{81D60167-4931-47E6-BA6A-407CBD079E47}" type="slidenum">
              <a:rPr lang="en-US" altLang="ja-JP" smtClean="0"/>
              <a:pPr marL="45508">
                <a:lnSpc>
                  <a:spcPts val="2029"/>
                </a:lnSpc>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63" y="770636"/>
            <a:ext cx="13429209" cy="377026"/>
          </a:xfrm>
          <a:prstGeom prst="rect">
            <a:avLst/>
          </a:prstGeom>
        </p:spPr>
        <p:txBody>
          <a:bodyPr wrap="square" lIns="0" tIns="0" rIns="0" bIns="0">
            <a:spAutoFit/>
          </a:bodyPr>
          <a:lstStyle>
            <a:lvl1pPr>
              <a:defRPr sz="2450" b="1" i="0">
                <a:solidFill>
                  <a:schemeClr val="bg1"/>
                </a:solidFill>
                <a:latin typeface="Yu Gothic"/>
                <a:cs typeface="Yu Gothic"/>
              </a:defRPr>
            </a:lvl1pPr>
          </a:lstStyle>
          <a:p>
            <a:endParaRPr/>
          </a:p>
        </p:txBody>
      </p:sp>
      <p:sp>
        <p:nvSpPr>
          <p:cNvPr id="3" name="Holder 3"/>
          <p:cNvSpPr>
            <a:spLocks noGrp="1"/>
          </p:cNvSpPr>
          <p:nvPr>
            <p:ph type="body" idx="1"/>
          </p:nvPr>
        </p:nvSpPr>
        <p:spPr>
          <a:xfrm>
            <a:off x="672227" y="1739458"/>
            <a:ext cx="1210008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571143" y="7033452"/>
            <a:ext cx="430225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72227" y="7033452"/>
            <a:ext cx="309224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4/21/2023</a:t>
            </a:fld>
            <a:endParaRPr lang="en-US"/>
          </a:p>
        </p:txBody>
      </p:sp>
      <p:sp>
        <p:nvSpPr>
          <p:cNvPr id="6" name="Holder 6"/>
          <p:cNvSpPr>
            <a:spLocks noGrp="1"/>
          </p:cNvSpPr>
          <p:nvPr>
            <p:ph type="sldNum" sz="quarter" idx="7"/>
          </p:nvPr>
        </p:nvSpPr>
        <p:spPr>
          <a:xfrm>
            <a:off x="13220994" y="6507061"/>
            <a:ext cx="234721" cy="769441"/>
          </a:xfrm>
          <a:prstGeom prst="rect">
            <a:avLst/>
          </a:prstGeom>
        </p:spPr>
        <p:txBody>
          <a:bodyPr wrap="square" lIns="0" tIns="0" rIns="0" bIns="0">
            <a:spAutoFit/>
          </a:bodyPr>
          <a:lstStyle>
            <a:lvl1pPr>
              <a:defRPr sz="1760" b="0" i="0">
                <a:solidFill>
                  <a:srgbClr val="898989"/>
                </a:solidFill>
                <a:latin typeface="Yu Gothic"/>
                <a:cs typeface="Yu Gothic"/>
              </a:defRPr>
            </a:lvl1pPr>
          </a:lstStyle>
          <a:p>
            <a:pPr marL="45508">
              <a:lnSpc>
                <a:spcPts val="2029"/>
              </a:lnSpc>
            </a:pPr>
            <a:fld id="{81D60167-4931-47E6-BA6A-407CBD079E47}" type="slidenum">
              <a:rPr lang="en-US" altLang="ja-JP" smtClean="0"/>
              <a:pPr marL="45508">
                <a:lnSpc>
                  <a:spcPts val="2029"/>
                </a:lnSpc>
              </a:pPr>
              <a:t>‹#›</a:t>
            </a:fld>
            <a:endParaRPr lang="en-US" altLang="ja-JP"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74838">
        <a:defRPr>
          <a:latin typeface="+mn-lt"/>
          <a:ea typeface="+mn-ea"/>
          <a:cs typeface="+mn-cs"/>
        </a:defRPr>
      </a:lvl2pPr>
      <a:lvl3pPr marL="1149675">
        <a:defRPr>
          <a:latin typeface="+mn-lt"/>
          <a:ea typeface="+mn-ea"/>
          <a:cs typeface="+mn-cs"/>
        </a:defRPr>
      </a:lvl3pPr>
      <a:lvl4pPr marL="1724513">
        <a:defRPr>
          <a:latin typeface="+mn-lt"/>
          <a:ea typeface="+mn-ea"/>
          <a:cs typeface="+mn-cs"/>
        </a:defRPr>
      </a:lvl4pPr>
      <a:lvl5pPr marL="2299350">
        <a:defRPr>
          <a:latin typeface="+mn-lt"/>
          <a:ea typeface="+mn-ea"/>
          <a:cs typeface="+mn-cs"/>
        </a:defRPr>
      </a:lvl5pPr>
      <a:lvl6pPr marL="2874188">
        <a:defRPr>
          <a:latin typeface="+mn-lt"/>
          <a:ea typeface="+mn-ea"/>
          <a:cs typeface="+mn-cs"/>
        </a:defRPr>
      </a:lvl6pPr>
      <a:lvl7pPr marL="3449025">
        <a:defRPr>
          <a:latin typeface="+mn-lt"/>
          <a:ea typeface="+mn-ea"/>
          <a:cs typeface="+mn-cs"/>
        </a:defRPr>
      </a:lvl7pPr>
      <a:lvl8pPr marL="4023863">
        <a:defRPr>
          <a:latin typeface="+mn-lt"/>
          <a:ea typeface="+mn-ea"/>
          <a:cs typeface="+mn-cs"/>
        </a:defRPr>
      </a:lvl8pPr>
      <a:lvl9pPr marL="4598700">
        <a:defRPr>
          <a:latin typeface="+mn-lt"/>
          <a:ea typeface="+mn-ea"/>
          <a:cs typeface="+mn-cs"/>
        </a:defRPr>
      </a:lvl9pPr>
    </p:bodyStyle>
    <p:otherStyle>
      <a:lvl1pPr marL="0">
        <a:defRPr>
          <a:latin typeface="+mn-lt"/>
          <a:ea typeface="+mn-ea"/>
          <a:cs typeface="+mn-cs"/>
        </a:defRPr>
      </a:lvl1pPr>
      <a:lvl2pPr marL="574838">
        <a:defRPr>
          <a:latin typeface="+mn-lt"/>
          <a:ea typeface="+mn-ea"/>
          <a:cs typeface="+mn-cs"/>
        </a:defRPr>
      </a:lvl2pPr>
      <a:lvl3pPr marL="1149675">
        <a:defRPr>
          <a:latin typeface="+mn-lt"/>
          <a:ea typeface="+mn-ea"/>
          <a:cs typeface="+mn-cs"/>
        </a:defRPr>
      </a:lvl3pPr>
      <a:lvl4pPr marL="1724513">
        <a:defRPr>
          <a:latin typeface="+mn-lt"/>
          <a:ea typeface="+mn-ea"/>
          <a:cs typeface="+mn-cs"/>
        </a:defRPr>
      </a:lvl4pPr>
      <a:lvl5pPr marL="2299350">
        <a:defRPr>
          <a:latin typeface="+mn-lt"/>
          <a:ea typeface="+mn-ea"/>
          <a:cs typeface="+mn-cs"/>
        </a:defRPr>
      </a:lvl5pPr>
      <a:lvl6pPr marL="2874188">
        <a:defRPr>
          <a:latin typeface="+mn-lt"/>
          <a:ea typeface="+mn-ea"/>
          <a:cs typeface="+mn-cs"/>
        </a:defRPr>
      </a:lvl6pPr>
      <a:lvl7pPr marL="3449025">
        <a:defRPr>
          <a:latin typeface="+mn-lt"/>
          <a:ea typeface="+mn-ea"/>
          <a:cs typeface="+mn-cs"/>
        </a:defRPr>
      </a:lvl7pPr>
      <a:lvl8pPr marL="4023863">
        <a:defRPr>
          <a:latin typeface="+mn-lt"/>
          <a:ea typeface="+mn-ea"/>
          <a:cs typeface="+mn-cs"/>
        </a:defRPr>
      </a:lvl8pPr>
      <a:lvl9pPr marL="45987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3444538" cy="5953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algn="ctr"/>
            <a:r>
              <a:rPr lang="ja-JP" altLang="en-US" sz="2800" b="1" dirty="0" smtClean="0">
                <a:latin typeface="BIZ UDゴシック" panose="020B0400000000000000" pitchFamily="49" charset="-128"/>
                <a:ea typeface="BIZ UDゴシック" panose="020B0400000000000000" pitchFamily="49" charset="-128"/>
              </a:rPr>
              <a:t>新型コロナの５類移行に伴う今後の対応 ①</a:t>
            </a:r>
            <a:endParaRPr lang="ja-JP" altLang="en-US" sz="2400" b="1" spc="-50" dirty="0">
              <a:latin typeface="BIZ UDゴシック" panose="020B0400000000000000" pitchFamily="49" charset="-128"/>
              <a:ea typeface="BIZ UDゴシック" panose="020B0400000000000000" pitchFamily="49" charset="-128"/>
            </a:endParaRPr>
          </a:p>
        </p:txBody>
      </p:sp>
      <p:sp>
        <p:nvSpPr>
          <p:cNvPr id="10" name="object 9"/>
          <p:cNvSpPr txBox="1"/>
          <p:nvPr/>
        </p:nvSpPr>
        <p:spPr>
          <a:xfrm>
            <a:off x="4332686" y="653048"/>
            <a:ext cx="5524800" cy="297960"/>
          </a:xfrm>
          <a:prstGeom prst="rect">
            <a:avLst/>
          </a:prstGeom>
        </p:spPr>
        <p:txBody>
          <a:bodyPr vert="horz" wrap="square" lIns="0" tIns="20758" rIns="0" bIns="0" rtlCol="0">
            <a:spAutoFit/>
          </a:bodyPr>
          <a:lstStyle/>
          <a:p>
            <a:pPr marL="15968">
              <a:spcBef>
                <a:spcPts val="163"/>
              </a:spcBef>
              <a:tabLst>
                <a:tab pos="4454991" algn="l"/>
                <a:tab pos="6232996" algn="l"/>
              </a:tabLst>
            </a:pPr>
            <a:r>
              <a:rPr lang="en-US" b="1" spc="-31" dirty="0" smtClean="0">
                <a:solidFill>
                  <a:schemeClr val="accent1">
                    <a:lumMod val="75000"/>
                  </a:schemeClr>
                </a:solidFill>
                <a:latin typeface="Yu Gothic"/>
                <a:cs typeface="Yu Gothic"/>
              </a:rPr>
              <a:t>5</a:t>
            </a:r>
            <a:r>
              <a:rPr b="1" spc="-31" dirty="0" smtClean="0">
                <a:solidFill>
                  <a:schemeClr val="accent1">
                    <a:lumMod val="75000"/>
                  </a:schemeClr>
                </a:solidFill>
                <a:latin typeface="Yu Gothic"/>
                <a:cs typeface="Yu Gothic"/>
              </a:rPr>
              <a:t>/</a:t>
            </a:r>
            <a:r>
              <a:rPr lang="en-US" b="1" spc="-31" dirty="0" smtClean="0">
                <a:solidFill>
                  <a:schemeClr val="accent1">
                    <a:lumMod val="75000"/>
                  </a:schemeClr>
                </a:solidFill>
                <a:latin typeface="Yu Gothic"/>
                <a:cs typeface="Yu Gothic"/>
              </a:rPr>
              <a:t>8	</a:t>
            </a:r>
            <a:r>
              <a:rPr lang="ja-JP" altLang="en-US" b="1" spc="-31" dirty="0" smtClean="0">
                <a:solidFill>
                  <a:schemeClr val="accent1">
                    <a:lumMod val="75000"/>
                  </a:schemeClr>
                </a:solidFill>
                <a:latin typeface="Yu Gothic"/>
                <a:cs typeface="Yu Gothic"/>
              </a:rPr>
              <a:t>　　 </a:t>
            </a:r>
            <a:r>
              <a:rPr lang="en-US" b="1" spc="-31" dirty="0" smtClean="0">
                <a:solidFill>
                  <a:schemeClr val="accent1">
                    <a:lumMod val="75000"/>
                  </a:schemeClr>
                </a:solidFill>
                <a:latin typeface="Yu Gothic"/>
                <a:cs typeface="Yu Gothic"/>
              </a:rPr>
              <a:t>10/1</a:t>
            </a:r>
            <a:endParaRPr b="1" baseline="1792" dirty="0">
              <a:solidFill>
                <a:schemeClr val="accent1">
                  <a:lumMod val="75000"/>
                </a:schemeClr>
              </a:solidFill>
              <a:latin typeface="Yu Gothic"/>
              <a:cs typeface="Yu Gothic"/>
            </a:endParaRPr>
          </a:p>
        </p:txBody>
      </p:sp>
      <p:grpSp>
        <p:nvGrpSpPr>
          <p:cNvPr id="15" name="グループ化 14"/>
          <p:cNvGrpSpPr/>
          <p:nvPr/>
        </p:nvGrpSpPr>
        <p:grpSpPr>
          <a:xfrm>
            <a:off x="4501452" y="956408"/>
            <a:ext cx="5058000" cy="6588000"/>
            <a:chOff x="4066286" y="934374"/>
            <a:chExt cx="4527932" cy="6624000"/>
          </a:xfrm>
        </p:grpSpPr>
        <p:cxnSp>
          <p:nvCxnSpPr>
            <p:cNvPr id="9" name="直線コネクタ 8"/>
            <p:cNvCxnSpPr/>
            <p:nvPr/>
          </p:nvCxnSpPr>
          <p:spPr>
            <a:xfrm>
              <a:off x="4066286" y="934374"/>
              <a:ext cx="0" cy="662400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594218" y="934374"/>
              <a:ext cx="0" cy="662400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16669" y="736867"/>
            <a:ext cx="2022030" cy="471359"/>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108000" tIns="72000" rIns="126000" bIns="90000" rtlCol="0">
            <a:spAutoFit/>
          </a:bodyPr>
          <a:lstStyle/>
          <a:p>
            <a:pPr algn="just"/>
            <a:r>
              <a:rPr lang="ja-JP" altLang="en-US" sz="2000" b="1" dirty="0" smtClean="0">
                <a:solidFill>
                  <a:schemeClr val="tx1"/>
                </a:solidFill>
                <a:latin typeface="BIZ UDPゴシック" panose="020B0400000000000000" pitchFamily="50" charset="-128"/>
                <a:ea typeface="BIZ UDPゴシック" panose="020B0400000000000000" pitchFamily="50" charset="-128"/>
              </a:rPr>
              <a:t>１ 医療提供体制</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281538" y="1428211"/>
            <a:ext cx="1141439"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a:solidFill>
                  <a:schemeClr val="tx1"/>
                </a:solidFill>
                <a:latin typeface="BIZ UDPゴシック" panose="020B0400000000000000" pitchFamily="50" charset="-128"/>
                <a:ea typeface="BIZ UDPゴシック" panose="020B0400000000000000" pitchFamily="50" charset="-128"/>
              </a:rPr>
              <a:t>外来</a:t>
            </a:r>
            <a:r>
              <a:rPr kumimoji="1" lang="ja-JP" altLang="en-US" dirty="0" smtClean="0">
                <a:solidFill>
                  <a:schemeClr val="tx1"/>
                </a:solidFill>
                <a:latin typeface="BIZ UDPゴシック" panose="020B0400000000000000" pitchFamily="50" charset="-128"/>
                <a:ea typeface="BIZ UDPゴシック" panose="020B0400000000000000" pitchFamily="50" charset="-128"/>
              </a:rPr>
              <a:t>医療</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286272" y="3149844"/>
            <a:ext cx="1141439"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入院医療</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2839" y="4540039"/>
            <a:ext cx="1141439"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入院調整</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269308" y="5305425"/>
            <a:ext cx="2043559" cy="6504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患者の費用負担</a:t>
            </a:r>
            <a:endParaRPr kumimoji="1" lang="en-US" altLang="ja-JP" dirty="0" smtClean="0">
              <a:solidFill>
                <a:schemeClr val="tx1"/>
              </a:solidFill>
              <a:latin typeface="BIZ UDPゴシック" panose="020B0400000000000000" pitchFamily="50" charset="-128"/>
              <a:ea typeface="BIZ UDPゴシック" panose="020B0400000000000000" pitchFamily="50" charset="-128"/>
            </a:endParaRPr>
          </a:p>
          <a:p>
            <a:pPr algn="just"/>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 （外来）</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247015" y="6095160"/>
            <a:ext cx="2043559" cy="6504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患者の費用負担</a:t>
            </a:r>
            <a:endParaRPr kumimoji="1" lang="en-US" altLang="ja-JP" dirty="0" smtClean="0">
              <a:solidFill>
                <a:schemeClr val="tx1"/>
              </a:solidFill>
              <a:latin typeface="BIZ UDPゴシック" panose="020B0400000000000000" pitchFamily="50" charset="-128"/>
              <a:ea typeface="BIZ UDPゴシック" panose="020B0400000000000000" pitchFamily="50" charset="-128"/>
            </a:endParaRPr>
          </a:p>
          <a:p>
            <a:pPr algn="just"/>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 （入院）</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29" name="object 19"/>
          <p:cNvSpPr/>
          <p:nvPr/>
        </p:nvSpPr>
        <p:spPr>
          <a:xfrm>
            <a:off x="1542983" y="1287666"/>
            <a:ext cx="2880000" cy="908284"/>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診療・検査医療機関で診療・検</a:t>
            </a:r>
            <a:endParaRPr lang="en-US" altLang="ja-JP" sz="1600" dirty="0" smtClean="0">
              <a:latin typeface="BIZ UDPゴシック" panose="020B0400000000000000" pitchFamily="50" charset="-128"/>
              <a:ea typeface="BIZ UDPゴシック" panose="020B0400000000000000" pitchFamily="50" charset="-128"/>
            </a:endParaRPr>
          </a:p>
          <a:p>
            <a:r>
              <a:rPr lang="ja-JP" altLang="en-US" sz="1600" dirty="0" smtClean="0">
                <a:latin typeface="BIZ UDPゴシック" panose="020B0400000000000000" pitchFamily="50" charset="-128"/>
                <a:ea typeface="BIZ UDPゴシック" panose="020B0400000000000000" pitchFamily="50" charset="-128"/>
              </a:rPr>
              <a:t>査を実施、医療機関数を公表</a:t>
            </a:r>
            <a:endParaRPr sz="1600" dirty="0">
              <a:latin typeface="BIZ UDPゴシック" panose="020B0400000000000000" pitchFamily="50" charset="-128"/>
              <a:ea typeface="BIZ UDPゴシック" panose="020B0400000000000000" pitchFamily="50" charset="-128"/>
            </a:endParaRPr>
          </a:p>
        </p:txBody>
      </p:sp>
      <p:sp>
        <p:nvSpPr>
          <p:cNvPr id="30" name="object 19"/>
          <p:cNvSpPr/>
          <p:nvPr/>
        </p:nvSpPr>
        <p:spPr>
          <a:xfrm>
            <a:off x="4601850" y="1291299"/>
            <a:ext cx="8753413" cy="365082"/>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1">
              <a:lumMod val="20000"/>
              <a:lumOff val="80000"/>
            </a:schemeClr>
          </a:solidFill>
          <a:ln>
            <a:solidFill>
              <a:schemeClr val="accent1">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広く一般的な医療機関での対応を目指し、医療機関数の維持・拡大を促進</a:t>
            </a:r>
            <a:endParaRPr sz="1600" dirty="0">
              <a:latin typeface="BIZ UDPゴシック" panose="020B0400000000000000" pitchFamily="50" charset="-128"/>
              <a:ea typeface="BIZ UDPゴシック" panose="020B0400000000000000" pitchFamily="50" charset="-128"/>
            </a:endParaRPr>
          </a:p>
        </p:txBody>
      </p:sp>
      <p:sp>
        <p:nvSpPr>
          <p:cNvPr id="31" name="object 19"/>
          <p:cNvSpPr/>
          <p:nvPr/>
        </p:nvSpPr>
        <p:spPr>
          <a:xfrm>
            <a:off x="4601851" y="1824670"/>
            <a:ext cx="8791486" cy="371280"/>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1">
              <a:lumMod val="20000"/>
              <a:lumOff val="80000"/>
            </a:schemeClr>
          </a:solidFill>
          <a:ln>
            <a:solidFill>
              <a:schemeClr val="accent1">
                <a:lumMod val="75000"/>
              </a:schemeClr>
            </a:solidFill>
          </a:ln>
        </p:spPr>
        <p:txBody>
          <a:bodyPr wrap="none" lIns="108000" tIns="36000" rIns="144000" bIns="46800" rtlCol="0">
            <a:noAutofit/>
          </a:bodyPr>
          <a:lstStyle/>
          <a:p>
            <a:r>
              <a:rPr lang="ja-JP" altLang="en-US" sz="1600" dirty="0" smtClean="0">
                <a:latin typeface="BIZ UDPゴシック" panose="020B0400000000000000" pitchFamily="50" charset="-128"/>
                <a:ea typeface="BIZ UDPゴシック" panose="020B0400000000000000" pitchFamily="50" charset="-128"/>
              </a:rPr>
              <a:t>医療機関名の公表は当面継続</a:t>
            </a:r>
            <a:endParaRPr sz="1600" dirty="0">
              <a:latin typeface="BIZ UDPゴシック" panose="020B0400000000000000" pitchFamily="50" charset="-128"/>
              <a:ea typeface="BIZ UDPゴシック" panose="020B0400000000000000" pitchFamily="50" charset="-128"/>
            </a:endParaRPr>
          </a:p>
        </p:txBody>
      </p:sp>
      <p:sp>
        <p:nvSpPr>
          <p:cNvPr id="32" name="object 19"/>
          <p:cNvSpPr/>
          <p:nvPr/>
        </p:nvSpPr>
        <p:spPr>
          <a:xfrm>
            <a:off x="1528109" y="2440556"/>
            <a:ext cx="2880000" cy="1783020"/>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重点医療機関等で入院患者を</a:t>
            </a:r>
            <a:endParaRPr lang="en-US" altLang="ja-JP" sz="1600" dirty="0" smtClean="0">
              <a:latin typeface="BIZ UDPゴシック" panose="020B0400000000000000" pitchFamily="50" charset="-128"/>
              <a:ea typeface="BIZ UDPゴシック" panose="020B0400000000000000" pitchFamily="50" charset="-128"/>
            </a:endParaRPr>
          </a:p>
          <a:p>
            <a:r>
              <a:rPr lang="ja-JP" altLang="en-US" sz="1600" dirty="0" smtClean="0">
                <a:latin typeface="BIZ UDPゴシック" panose="020B0400000000000000" pitchFamily="50" charset="-128"/>
                <a:ea typeface="BIZ UDPゴシック" panose="020B0400000000000000" pitchFamily="50" charset="-128"/>
              </a:rPr>
              <a:t>受入れ</a:t>
            </a:r>
            <a:endParaRPr sz="1600" dirty="0">
              <a:latin typeface="BIZ UDPゴシック" panose="020B0400000000000000" pitchFamily="50" charset="-128"/>
              <a:ea typeface="BIZ UDPゴシック" panose="020B0400000000000000" pitchFamily="50" charset="-128"/>
            </a:endParaRPr>
          </a:p>
        </p:txBody>
      </p:sp>
      <p:sp>
        <p:nvSpPr>
          <p:cNvPr id="33" name="object 19"/>
          <p:cNvSpPr/>
          <p:nvPr/>
        </p:nvSpPr>
        <p:spPr>
          <a:xfrm>
            <a:off x="4592506" y="3827722"/>
            <a:ext cx="8761738" cy="357275"/>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6">
              <a:lumMod val="20000"/>
              <a:lumOff val="80000"/>
            </a:schemeClr>
          </a:solidFill>
          <a:ln>
            <a:solidFill>
              <a:schemeClr val="accent6">
                <a:lumMod val="75000"/>
              </a:schemeClr>
            </a:solidFill>
          </a:ln>
        </p:spPr>
        <p:txBody>
          <a:bodyPr wrap="none" lIns="108000" tIns="36000" rIns="144000" bIns="46800" rtlCol="0">
            <a:noAutofit/>
          </a:bodyPr>
          <a:lstStyle/>
          <a:p>
            <a:r>
              <a:rPr lang="ja-JP" altLang="en-US" sz="1600" dirty="0" smtClean="0">
                <a:latin typeface="BIZ UDPゴシック" panose="020B0400000000000000" pitchFamily="50" charset="-128"/>
                <a:ea typeface="BIZ UDPゴシック" panose="020B0400000000000000" pitchFamily="50" charset="-128"/>
              </a:rPr>
              <a:t>重点医療機関等は重症者・中等症</a:t>
            </a:r>
            <a:r>
              <a:rPr lang="en-US" altLang="ja-JP" sz="1600" dirty="0" smtClean="0">
                <a:latin typeface="BIZ UDPゴシック" panose="020B0400000000000000" pitchFamily="50" charset="-128"/>
                <a:ea typeface="BIZ UDPゴシック" panose="020B0400000000000000" pitchFamily="50" charset="-128"/>
              </a:rPr>
              <a:t>Ⅱ</a:t>
            </a:r>
            <a:r>
              <a:rPr lang="ja-JP" altLang="en-US" sz="1600" dirty="0" smtClean="0">
                <a:latin typeface="BIZ UDPゴシック" panose="020B0400000000000000" pitchFamily="50" charset="-128"/>
                <a:ea typeface="BIZ UDPゴシック" panose="020B0400000000000000" pitchFamily="50" charset="-128"/>
              </a:rPr>
              <a:t>患者の受入れに重点化</a:t>
            </a:r>
            <a:endParaRPr sz="1600" dirty="0">
              <a:latin typeface="BIZ UDPゴシック" panose="020B0400000000000000" pitchFamily="50" charset="-128"/>
              <a:ea typeface="BIZ UDPゴシック" panose="020B0400000000000000" pitchFamily="50" charset="-128"/>
            </a:endParaRPr>
          </a:p>
        </p:txBody>
      </p:sp>
      <p:sp>
        <p:nvSpPr>
          <p:cNvPr id="34" name="object 19"/>
          <p:cNvSpPr/>
          <p:nvPr/>
        </p:nvSpPr>
        <p:spPr>
          <a:xfrm>
            <a:off x="4594796" y="2491662"/>
            <a:ext cx="8798541" cy="580903"/>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6">
              <a:lumMod val="20000"/>
              <a:lumOff val="80000"/>
            </a:schemeClr>
          </a:solidFill>
          <a:ln>
            <a:solidFill>
              <a:schemeClr val="accent6">
                <a:lumMod val="75000"/>
              </a:schemeClr>
            </a:solidFill>
          </a:ln>
        </p:spPr>
        <p:txBody>
          <a:bodyPr wrap="square" lIns="108000" tIns="36000" rIns="144000" bIns="46800" rtlCol="0">
            <a:noAutofit/>
          </a:bodyPr>
          <a:lstStyle/>
          <a:p>
            <a:r>
              <a:rPr lang="ja-JP" altLang="en-US" sz="1600" dirty="0" smtClean="0">
                <a:latin typeface="BIZ UDPゴシック" panose="020B0400000000000000" pitchFamily="50" charset="-128"/>
                <a:ea typeface="BIZ UDPゴシック" panose="020B0400000000000000" pitchFamily="50" charset="-128"/>
              </a:rPr>
              <a:t>重点医療機関等以外の受入れ経験のある医療機関による新たな軽症・中等症</a:t>
            </a:r>
            <a:r>
              <a:rPr lang="en-US" altLang="ja-JP" sz="1600" dirty="0" smtClean="0">
                <a:latin typeface="BIZ UDPゴシック" panose="020B0400000000000000" pitchFamily="50" charset="-128"/>
                <a:ea typeface="BIZ UDPゴシック" panose="020B0400000000000000" pitchFamily="50" charset="-128"/>
              </a:rPr>
              <a:t>Ⅰ</a:t>
            </a:r>
            <a:r>
              <a:rPr lang="ja-JP" altLang="en-US" sz="1600" dirty="0" smtClean="0">
                <a:latin typeface="BIZ UDPゴシック" panose="020B0400000000000000" pitchFamily="50" charset="-128"/>
                <a:ea typeface="BIZ UDPゴシック" panose="020B0400000000000000" pitchFamily="50" charset="-128"/>
              </a:rPr>
              <a:t>患者の受入れを</a:t>
            </a:r>
            <a:endParaRPr lang="en-US" altLang="ja-JP" sz="1600" dirty="0" smtClean="0">
              <a:latin typeface="BIZ UDPゴシック" panose="020B0400000000000000" pitchFamily="50" charset="-128"/>
              <a:ea typeface="BIZ UDPゴシック" panose="020B0400000000000000" pitchFamily="50" charset="-128"/>
            </a:endParaRPr>
          </a:p>
          <a:p>
            <a:r>
              <a:rPr lang="ja-JP" altLang="en-US" sz="1600" dirty="0" smtClean="0">
                <a:latin typeface="BIZ UDPゴシック" panose="020B0400000000000000" pitchFamily="50" charset="-128"/>
                <a:ea typeface="BIZ UDPゴシック" panose="020B0400000000000000" pitchFamily="50" charset="-128"/>
              </a:rPr>
              <a:t>促進</a:t>
            </a:r>
            <a:endParaRPr sz="1600" dirty="0">
              <a:latin typeface="BIZ UDPゴシック" panose="020B0400000000000000" pitchFamily="50" charset="-128"/>
              <a:ea typeface="BIZ UDPゴシック" panose="020B0400000000000000" pitchFamily="50" charset="-128"/>
            </a:endParaRPr>
          </a:p>
        </p:txBody>
      </p:sp>
      <p:sp>
        <p:nvSpPr>
          <p:cNvPr id="35" name="object 19"/>
          <p:cNvSpPr/>
          <p:nvPr/>
        </p:nvSpPr>
        <p:spPr>
          <a:xfrm>
            <a:off x="4585503" y="3249086"/>
            <a:ext cx="8761738" cy="369838"/>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6">
              <a:lumMod val="20000"/>
              <a:lumOff val="80000"/>
            </a:schemeClr>
          </a:solidFill>
          <a:ln>
            <a:solidFill>
              <a:schemeClr val="accent6">
                <a:lumMod val="75000"/>
              </a:schemeClr>
            </a:solidFill>
          </a:ln>
        </p:spPr>
        <p:txBody>
          <a:bodyPr wrap="none" lIns="108000" tIns="36000" rIns="144000" bIns="46800" rtlCol="0">
            <a:noAutofit/>
          </a:bodyPr>
          <a:lstStyle/>
          <a:p>
            <a:r>
              <a:rPr lang="ja-JP" altLang="en-US" sz="1600" spc="-150" dirty="0" smtClean="0">
                <a:latin typeface="BIZ UDPゴシック" panose="020B0400000000000000" pitchFamily="50" charset="-128"/>
                <a:ea typeface="BIZ UDPゴシック" panose="020B0400000000000000" pitchFamily="50" charset="-128"/>
              </a:rPr>
              <a:t>受入れ経験のない医療機関による入院患者の受入れを促進</a:t>
            </a:r>
            <a:endParaRPr sz="1600" spc="-150" dirty="0">
              <a:latin typeface="BIZ UDPゴシック" panose="020B0400000000000000" pitchFamily="50" charset="-128"/>
              <a:ea typeface="BIZ UDPゴシック" panose="020B0400000000000000" pitchFamily="50" charset="-128"/>
            </a:endParaRPr>
          </a:p>
        </p:txBody>
      </p:sp>
      <p:sp>
        <p:nvSpPr>
          <p:cNvPr id="36" name="object 19"/>
          <p:cNvSpPr/>
          <p:nvPr/>
        </p:nvSpPr>
        <p:spPr>
          <a:xfrm>
            <a:off x="4569228" y="4461973"/>
            <a:ext cx="4843859" cy="538652"/>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6">
              <a:lumMod val="20000"/>
              <a:lumOff val="80000"/>
            </a:schemeClr>
          </a:solidFill>
          <a:ln>
            <a:solidFill>
              <a:schemeClr val="accent6">
                <a:lumMod val="75000"/>
              </a:schemeClr>
            </a:solidFill>
          </a:ln>
        </p:spPr>
        <p:txBody>
          <a:bodyPr wrap="none" lIns="108000" tIns="36000" rIns="144000" bIns="46800" rtlCol="0">
            <a:noAutofit/>
          </a:bodyP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医療機関間による調整が原則</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400" dirty="0" smtClean="0">
                <a:solidFill>
                  <a:schemeClr val="tx1"/>
                </a:solidFill>
                <a:latin typeface="BIZ UDPゴシック" panose="020B0400000000000000" pitchFamily="50" charset="-128"/>
                <a:ea typeface="BIZ UDPゴシック" panose="020B0400000000000000" pitchFamily="50" charset="-128"/>
              </a:rPr>
              <a:t>（調整困難な場合は、医療機関による調整を支援）</a:t>
            </a:r>
          </a:p>
        </p:txBody>
      </p:sp>
      <p:sp>
        <p:nvSpPr>
          <p:cNvPr id="37" name="object 19"/>
          <p:cNvSpPr/>
          <p:nvPr/>
        </p:nvSpPr>
        <p:spPr>
          <a:xfrm>
            <a:off x="2413156" y="5334715"/>
            <a:ext cx="1973757" cy="576051"/>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square" lIns="108000" tIns="36000" rIns="144000" bIns="46800" rtlCol="0" anchor="ctr" anchorCtr="0">
            <a:spAutoFit/>
          </a:bodyP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自己負担分を公費支援</a:t>
            </a:r>
            <a:endParaRPr sz="1600" dirty="0">
              <a:solidFill>
                <a:schemeClr val="tx1"/>
              </a:solidFill>
              <a:latin typeface="BIZ UDPゴシック" panose="020B0400000000000000" pitchFamily="50" charset="-128"/>
              <a:ea typeface="BIZ UDPゴシック" panose="020B0400000000000000" pitchFamily="50" charset="-128"/>
            </a:endParaRPr>
          </a:p>
        </p:txBody>
      </p:sp>
      <p:sp>
        <p:nvSpPr>
          <p:cNvPr id="38" name="object 19"/>
          <p:cNvSpPr/>
          <p:nvPr/>
        </p:nvSpPr>
        <p:spPr>
          <a:xfrm>
            <a:off x="2413156" y="6095160"/>
            <a:ext cx="1982182" cy="576051"/>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square" lIns="108000" tIns="36000" rIns="144000" bIns="46800" rtlCol="0" anchor="ctr" anchorCtr="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自己</a:t>
            </a:r>
            <a:r>
              <a:rPr lang="ja-JP" altLang="en-US" sz="1600" dirty="0" smtClean="0">
                <a:solidFill>
                  <a:schemeClr val="tx1"/>
                </a:solidFill>
                <a:latin typeface="BIZ UDPゴシック" panose="020B0400000000000000" pitchFamily="50" charset="-128"/>
                <a:ea typeface="BIZ UDPゴシック" panose="020B0400000000000000" pitchFamily="50" charset="-128"/>
              </a:rPr>
              <a:t>負担分を公費支援</a:t>
            </a:r>
            <a:endParaRPr sz="1600" dirty="0">
              <a:solidFill>
                <a:schemeClr val="tx1"/>
              </a:solidFill>
              <a:latin typeface="BIZ UDPゴシック" panose="020B0400000000000000" pitchFamily="50" charset="-128"/>
              <a:ea typeface="BIZ UDPゴシック" panose="020B0400000000000000" pitchFamily="50" charset="-128"/>
            </a:endParaRPr>
          </a:p>
        </p:txBody>
      </p:sp>
      <p:sp>
        <p:nvSpPr>
          <p:cNvPr id="39" name="object 19"/>
          <p:cNvSpPr/>
          <p:nvPr/>
        </p:nvSpPr>
        <p:spPr>
          <a:xfrm>
            <a:off x="1530399" y="4461973"/>
            <a:ext cx="2880000" cy="520386"/>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県で実施</a:t>
            </a:r>
            <a:endParaRPr sz="1600" dirty="0">
              <a:latin typeface="BIZ UDPゴシック" panose="020B0400000000000000" pitchFamily="50" charset="-128"/>
              <a:ea typeface="BIZ UDPゴシック" panose="020B0400000000000000" pitchFamily="50" charset="-128"/>
            </a:endParaRPr>
          </a:p>
        </p:txBody>
      </p:sp>
      <p:sp>
        <p:nvSpPr>
          <p:cNvPr id="40" name="object 19"/>
          <p:cNvSpPr/>
          <p:nvPr/>
        </p:nvSpPr>
        <p:spPr>
          <a:xfrm>
            <a:off x="4584912" y="5490841"/>
            <a:ext cx="4860000" cy="329830"/>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1">
              <a:lumMod val="20000"/>
              <a:lumOff val="80000"/>
            </a:schemeClr>
          </a:solidFill>
          <a:ln>
            <a:solidFill>
              <a:schemeClr val="accent1">
                <a:lumMod val="75000"/>
              </a:schemeClr>
            </a:solidFill>
          </a:ln>
        </p:spPr>
        <p:txBody>
          <a:bodyPr wrap="none" lIns="108000" tIns="36000" rIns="144000" bIns="46800" rtlCol="0">
            <a:noAutofit/>
          </a:bodyPr>
          <a:lstStyle/>
          <a:p>
            <a:r>
              <a:rPr lang="ja-JP" altLang="en-US" sz="1600" dirty="0" smtClean="0">
                <a:latin typeface="BIZ UDPゴシック" panose="020B0400000000000000" pitchFamily="50" charset="-128"/>
                <a:ea typeface="BIZ UDPゴシック" panose="020B0400000000000000" pitchFamily="50" charset="-128"/>
              </a:rPr>
              <a:t>新型コロナウイルス感染症治療薬</a:t>
            </a:r>
            <a:r>
              <a:rPr lang="en-US" altLang="ja-JP" sz="1600" b="1" baseline="30000" dirty="0" smtClean="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以外は自己負担</a:t>
            </a:r>
            <a:endParaRPr sz="1600" dirty="0">
              <a:latin typeface="BIZ UDPゴシック" panose="020B0400000000000000" pitchFamily="50" charset="-128"/>
              <a:ea typeface="BIZ UDPゴシック" panose="020B0400000000000000" pitchFamily="50" charset="-128"/>
            </a:endParaRPr>
          </a:p>
        </p:txBody>
      </p:sp>
      <p:sp>
        <p:nvSpPr>
          <p:cNvPr id="41" name="object 19"/>
          <p:cNvSpPr/>
          <p:nvPr/>
        </p:nvSpPr>
        <p:spPr>
          <a:xfrm>
            <a:off x="4638599" y="6238217"/>
            <a:ext cx="4860000" cy="329830"/>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6">
              <a:lumMod val="20000"/>
              <a:lumOff val="80000"/>
            </a:schemeClr>
          </a:solidFill>
          <a:ln>
            <a:solidFill>
              <a:schemeClr val="accent6">
                <a:lumMod val="75000"/>
              </a:schemeClr>
            </a:solidFill>
          </a:ln>
        </p:spPr>
        <p:txBody>
          <a:bodyPr wrap="none" lIns="108000" tIns="36000" rIns="144000" bIns="46800" rtlCol="0">
            <a:spAutoFit/>
          </a:bodyPr>
          <a:lstStyle/>
          <a:p>
            <a:r>
              <a:rPr lang="ja-JP" altLang="en-US" sz="1600" dirty="0" smtClean="0">
                <a:latin typeface="BIZ UDPゴシック" panose="020B0400000000000000" pitchFamily="50" charset="-128"/>
                <a:ea typeface="BIZ UDPゴシック" panose="020B0400000000000000" pitchFamily="50" charset="-128"/>
              </a:rPr>
              <a:t>高額療養費の自己負担限度額から２万円を減額</a:t>
            </a:r>
            <a:endParaRPr sz="1600" dirty="0">
              <a:latin typeface="BIZ UDPゴシック" panose="020B0400000000000000" pitchFamily="50" charset="-128"/>
              <a:ea typeface="BIZ UDPゴシック" panose="020B0400000000000000" pitchFamily="50" charset="-128"/>
            </a:endParaRPr>
          </a:p>
        </p:txBody>
      </p:sp>
      <p:sp>
        <p:nvSpPr>
          <p:cNvPr id="42" name="object 19"/>
          <p:cNvSpPr/>
          <p:nvPr/>
        </p:nvSpPr>
        <p:spPr>
          <a:xfrm>
            <a:off x="9625964" y="4478359"/>
            <a:ext cx="3715345" cy="504000"/>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6">
              <a:lumMod val="20000"/>
              <a:lumOff val="80000"/>
            </a:schemeClr>
          </a:solidFill>
          <a:ln>
            <a:solidFill>
              <a:schemeClr val="accent6">
                <a:lumMod val="75000"/>
              </a:schemeClr>
            </a:solidFill>
          </a:ln>
        </p:spPr>
        <p:txBody>
          <a:bodyPr wrap="none" lIns="108000" tIns="36000" rIns="144000" bIns="46800" rtlCol="0">
            <a:noAutofit/>
          </a:bodyP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全ての患者を医療機関間で調整</a:t>
            </a:r>
          </a:p>
          <a:p>
            <a:r>
              <a:rPr lang="ja-JP" altLang="en-US" sz="1400" dirty="0" smtClean="0">
                <a:solidFill>
                  <a:schemeClr val="tx1"/>
                </a:solidFill>
                <a:latin typeface="BIZ UDPゴシック" panose="020B0400000000000000" pitchFamily="50" charset="-128"/>
                <a:ea typeface="BIZ UDPゴシック" panose="020B0400000000000000" pitchFamily="50" charset="-128"/>
              </a:rPr>
              <a:t>（県の入院調整の枠組みは全て終了）</a:t>
            </a:r>
          </a:p>
        </p:txBody>
      </p:sp>
      <p:sp>
        <p:nvSpPr>
          <p:cNvPr id="43" name="object 19"/>
          <p:cNvSpPr/>
          <p:nvPr/>
        </p:nvSpPr>
        <p:spPr>
          <a:xfrm>
            <a:off x="9642433" y="5382499"/>
            <a:ext cx="3715345" cy="1288712"/>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bg1"/>
          </a:solidFill>
          <a:ln w="19050">
            <a:solidFill>
              <a:schemeClr val="tx1"/>
            </a:solidFill>
          </a:ln>
        </p:spPr>
        <p:txBody>
          <a:bodyPr wrap="none" lIns="108000" tIns="36000" rIns="144000" bIns="54000" rtlCol="0" anchor="ctr" anchorCtr="0">
            <a:noAutofit/>
          </a:bodyPr>
          <a:lstStyle/>
          <a:p>
            <a:r>
              <a:rPr lang="ja-JP" altLang="en-US" sz="1600" i="1" dirty="0" smtClean="0">
                <a:latin typeface="BIZ UDPゴシック" panose="020B0400000000000000" pitchFamily="50" charset="-128"/>
                <a:ea typeface="BIZ UDPゴシック" panose="020B0400000000000000" pitchFamily="50" charset="-128"/>
              </a:rPr>
              <a:t>必要性を踏まえて取扱いを検討</a:t>
            </a:r>
            <a:r>
              <a:rPr lang="ja-JP" altLang="en-US" sz="1400" i="1" dirty="0" smtClean="0">
                <a:latin typeface="BIZ UDPゴシック" panose="020B0400000000000000" pitchFamily="50" charset="-128"/>
                <a:ea typeface="BIZ UDPゴシック" panose="020B0400000000000000" pitchFamily="50" charset="-128"/>
              </a:rPr>
              <a:t> （国）</a:t>
            </a:r>
            <a:endParaRPr sz="1400" i="1" dirty="0">
              <a:latin typeface="BIZ UDPゴシック" panose="020B0400000000000000" pitchFamily="50" charset="-128"/>
              <a:ea typeface="BIZ UDPゴシック" panose="020B0400000000000000" pitchFamily="50" charset="-128"/>
            </a:endParaRPr>
          </a:p>
        </p:txBody>
      </p:sp>
      <p:sp>
        <p:nvSpPr>
          <p:cNvPr id="52" name="テキスト ボックス 51"/>
          <p:cNvSpPr txBox="1"/>
          <p:nvPr/>
        </p:nvSpPr>
        <p:spPr>
          <a:xfrm>
            <a:off x="4608218" y="6764724"/>
            <a:ext cx="8771183" cy="482628"/>
          </a:xfrm>
          <a:prstGeom prst="rect">
            <a:avLst/>
          </a:prstGeom>
          <a:solidFill>
            <a:schemeClr val="bg1"/>
          </a:solidFill>
        </p:spPr>
        <p:txBody>
          <a:bodyPr wrap="square" tIns="36000" rtlCol="0">
            <a:spAutoFit/>
          </a:bodyPr>
          <a:lstStyle/>
          <a:p>
            <a:r>
              <a:rPr kumimoji="1" lang="en-US" altLang="ja-JP" sz="1300" dirty="0" smtClean="0">
                <a:latin typeface="BIZ UDPゴシック" panose="020B0400000000000000" pitchFamily="50" charset="-128"/>
                <a:ea typeface="BIZ UDPゴシック" panose="020B0400000000000000" pitchFamily="50" charset="-128"/>
              </a:rPr>
              <a:t>※</a:t>
            </a:r>
            <a:r>
              <a:rPr kumimoji="1" lang="ja-JP" altLang="en-US" sz="1300" spc="-100" dirty="0" smtClean="0">
                <a:latin typeface="BIZ UDPゴシック" panose="020B0400000000000000" pitchFamily="50" charset="-128"/>
                <a:ea typeface="BIZ UDPゴシック" panose="020B0400000000000000" pitchFamily="50" charset="-128"/>
              </a:rPr>
              <a:t>経口薬 「 ラゲブリオ 」 、 「 パキロビッド 」 、 「 ゾコーバ 」 、点滴薬 「 ベクルリー 」 、中和抗体薬 「 ゼビュディ 」 、「 ロナプリーブ 」 、 </a:t>
            </a:r>
            <a:endParaRPr kumimoji="1" lang="en-US" altLang="ja-JP" sz="1300" spc="-100" dirty="0" smtClean="0">
              <a:latin typeface="BIZ UDPゴシック" panose="020B0400000000000000" pitchFamily="50" charset="-128"/>
              <a:ea typeface="BIZ UDPゴシック" panose="020B0400000000000000" pitchFamily="50" charset="-128"/>
            </a:endParaRPr>
          </a:p>
          <a:p>
            <a:r>
              <a:rPr kumimoji="1" lang="ja-JP" altLang="en-US" sz="1200" spc="-100" dirty="0" smtClean="0">
                <a:latin typeface="BIZ UDPゴシック" panose="020B0400000000000000" pitchFamily="50" charset="-128"/>
                <a:ea typeface="BIZ UDPゴシック" panose="020B0400000000000000" pitchFamily="50" charset="-128"/>
              </a:rPr>
              <a:t>　　</a:t>
            </a:r>
            <a:r>
              <a:rPr kumimoji="1" lang="ja-JP" altLang="en-US" sz="1300" spc="-100" dirty="0" smtClean="0">
                <a:latin typeface="BIZ UDPゴシック" panose="020B0400000000000000" pitchFamily="50" charset="-128"/>
                <a:ea typeface="BIZ UDPゴシック" panose="020B0400000000000000" pitchFamily="50" charset="-128"/>
              </a:rPr>
              <a:t>「 エバシェルド 」</a:t>
            </a:r>
            <a:endParaRPr kumimoji="1" lang="ja-JP" altLang="en-US" sz="1300" spc="-100" dirty="0">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12132469" y="53882"/>
            <a:ext cx="1066800" cy="49656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54000" rIns="108000" bIns="72000" rtlCol="0" anchor="ctr">
            <a:spAutoFit/>
          </a:bodyPr>
          <a:lstStyle/>
          <a:p>
            <a:pPr algn="just"/>
            <a:r>
              <a:rPr kumimoji="1" lang="ja-JP" altLang="en-US" sz="2400" dirty="0" smtClean="0">
                <a:solidFill>
                  <a:schemeClr val="tx1"/>
                </a:solidFill>
                <a:latin typeface="BIZ UDPゴシック" panose="020B0400000000000000" pitchFamily="50" charset="-128"/>
                <a:ea typeface="BIZ UDPゴシック" panose="020B0400000000000000" pitchFamily="50" charset="-128"/>
              </a:rPr>
              <a:t>資料</a:t>
            </a:r>
            <a:r>
              <a:rPr kumimoji="1" lang="en-US" altLang="ja-JP" sz="2400" dirty="0" smtClean="0">
                <a:solidFill>
                  <a:schemeClr val="tx1"/>
                </a:solidFill>
                <a:latin typeface="BIZ UDPゴシック" panose="020B0400000000000000" pitchFamily="50" charset="-128"/>
                <a:ea typeface="BIZ UDPゴシック" panose="020B0400000000000000" pitchFamily="50" charset="-128"/>
              </a:rPr>
              <a:t>2</a:t>
            </a:r>
          </a:p>
        </p:txBody>
      </p:sp>
    </p:spTree>
    <p:extLst>
      <p:ext uri="{BB962C8B-B14F-4D97-AF65-F5344CB8AC3E}">
        <p14:creationId xmlns:p14="http://schemas.microsoft.com/office/powerpoint/2010/main" val="511100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3444538" cy="5953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algn="ctr"/>
            <a:r>
              <a:rPr lang="ja-JP" altLang="en-US" sz="2800" b="1" dirty="0" smtClean="0">
                <a:latin typeface="BIZ UDゴシック" panose="020B0400000000000000" pitchFamily="49" charset="-128"/>
                <a:ea typeface="BIZ UDゴシック" panose="020B0400000000000000" pitchFamily="49" charset="-128"/>
              </a:rPr>
              <a:t>新型コロナの５類移行に伴う今後の対応 ②</a:t>
            </a:r>
            <a:endParaRPr lang="ja-JP" altLang="en-US" sz="2400" b="1" spc="-50" dirty="0">
              <a:latin typeface="BIZ UDゴシック" panose="020B0400000000000000" pitchFamily="49" charset="-128"/>
              <a:ea typeface="BIZ UDゴシック" panose="020B0400000000000000" pitchFamily="49" charset="-128"/>
            </a:endParaRPr>
          </a:p>
        </p:txBody>
      </p:sp>
      <p:sp>
        <p:nvSpPr>
          <p:cNvPr id="10" name="object 9"/>
          <p:cNvSpPr txBox="1"/>
          <p:nvPr/>
        </p:nvSpPr>
        <p:spPr>
          <a:xfrm>
            <a:off x="4332686" y="653048"/>
            <a:ext cx="5524800" cy="297960"/>
          </a:xfrm>
          <a:prstGeom prst="rect">
            <a:avLst/>
          </a:prstGeom>
        </p:spPr>
        <p:txBody>
          <a:bodyPr vert="horz" wrap="square" lIns="0" tIns="20758" rIns="0" bIns="0" rtlCol="0">
            <a:spAutoFit/>
          </a:bodyPr>
          <a:lstStyle/>
          <a:p>
            <a:pPr marL="15968">
              <a:spcBef>
                <a:spcPts val="163"/>
              </a:spcBef>
              <a:tabLst>
                <a:tab pos="4454991" algn="l"/>
                <a:tab pos="6232996" algn="l"/>
              </a:tabLst>
            </a:pPr>
            <a:r>
              <a:rPr lang="en-US" b="1" spc="-31" dirty="0" smtClean="0">
                <a:solidFill>
                  <a:schemeClr val="accent1">
                    <a:lumMod val="75000"/>
                  </a:schemeClr>
                </a:solidFill>
                <a:latin typeface="Yu Gothic"/>
                <a:cs typeface="Yu Gothic"/>
              </a:rPr>
              <a:t>5</a:t>
            </a:r>
            <a:r>
              <a:rPr b="1" spc="-31" dirty="0" smtClean="0">
                <a:solidFill>
                  <a:schemeClr val="accent1">
                    <a:lumMod val="75000"/>
                  </a:schemeClr>
                </a:solidFill>
                <a:latin typeface="Yu Gothic"/>
                <a:cs typeface="Yu Gothic"/>
              </a:rPr>
              <a:t>/</a:t>
            </a:r>
            <a:r>
              <a:rPr lang="en-US" b="1" spc="-31" dirty="0" smtClean="0">
                <a:solidFill>
                  <a:schemeClr val="accent1">
                    <a:lumMod val="75000"/>
                  </a:schemeClr>
                </a:solidFill>
                <a:latin typeface="Yu Gothic"/>
                <a:cs typeface="Yu Gothic"/>
              </a:rPr>
              <a:t>8	</a:t>
            </a:r>
            <a:r>
              <a:rPr lang="ja-JP" altLang="en-US" b="1" spc="-31" dirty="0" smtClean="0">
                <a:solidFill>
                  <a:schemeClr val="accent1">
                    <a:lumMod val="75000"/>
                  </a:schemeClr>
                </a:solidFill>
                <a:latin typeface="Yu Gothic"/>
                <a:cs typeface="Yu Gothic"/>
              </a:rPr>
              <a:t>　　 </a:t>
            </a:r>
            <a:r>
              <a:rPr lang="en-US" b="1" spc="-31" dirty="0" smtClean="0">
                <a:solidFill>
                  <a:schemeClr val="accent1">
                    <a:lumMod val="75000"/>
                  </a:schemeClr>
                </a:solidFill>
                <a:latin typeface="Yu Gothic"/>
                <a:cs typeface="Yu Gothic"/>
              </a:rPr>
              <a:t>10/1</a:t>
            </a:r>
            <a:endParaRPr b="1" baseline="1792" dirty="0">
              <a:solidFill>
                <a:schemeClr val="accent1">
                  <a:lumMod val="75000"/>
                </a:schemeClr>
              </a:solidFill>
              <a:latin typeface="Yu Gothic"/>
              <a:cs typeface="Yu Gothic"/>
            </a:endParaRPr>
          </a:p>
        </p:txBody>
      </p:sp>
      <p:grpSp>
        <p:nvGrpSpPr>
          <p:cNvPr id="15" name="グループ化 14"/>
          <p:cNvGrpSpPr/>
          <p:nvPr/>
        </p:nvGrpSpPr>
        <p:grpSpPr>
          <a:xfrm>
            <a:off x="4501452" y="956408"/>
            <a:ext cx="5058000" cy="6588000"/>
            <a:chOff x="4066286" y="934374"/>
            <a:chExt cx="4527932" cy="6624000"/>
          </a:xfrm>
        </p:grpSpPr>
        <p:cxnSp>
          <p:nvCxnSpPr>
            <p:cNvPr id="9" name="直線コネクタ 8"/>
            <p:cNvCxnSpPr/>
            <p:nvPr/>
          </p:nvCxnSpPr>
          <p:spPr>
            <a:xfrm>
              <a:off x="4066286" y="934374"/>
              <a:ext cx="0" cy="662400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594218" y="934374"/>
              <a:ext cx="0" cy="662400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15694" y="739537"/>
            <a:ext cx="2825135" cy="471359"/>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108000" tIns="72000" rIns="126000" bIns="90000" rtlCol="0">
            <a:spAutoFit/>
          </a:bodyPr>
          <a:lstStyle/>
          <a:p>
            <a:pPr algn="just"/>
            <a:r>
              <a:rPr lang="ja-JP" altLang="en-US" sz="2000" b="1" dirty="0" smtClean="0">
                <a:solidFill>
                  <a:schemeClr val="tx1"/>
                </a:solidFill>
                <a:latin typeface="BIZ UDPゴシック" panose="020B0400000000000000" pitchFamily="50" charset="-128"/>
                <a:ea typeface="BIZ UDPゴシック" panose="020B0400000000000000" pitchFamily="50" charset="-128"/>
              </a:rPr>
              <a:t>２</a:t>
            </a:r>
            <a:r>
              <a:rPr lang="ja-JP" altLang="en-US" sz="2000" b="1" dirty="0">
                <a:solidFill>
                  <a:schemeClr val="tx1"/>
                </a:solidFill>
                <a:latin typeface="BIZ UDPゴシック" panose="020B0400000000000000" pitchFamily="50" charset="-128"/>
                <a:ea typeface="BIZ UDPゴシック" panose="020B0400000000000000" pitchFamily="50" charset="-128"/>
              </a:rPr>
              <a:t> </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検査・相談・療養体制</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261223" y="1369789"/>
            <a:ext cx="1141439"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相談体制</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270996" y="2401323"/>
            <a:ext cx="1141439"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宿泊療養</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260294" y="2951485"/>
            <a:ext cx="1141439"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自宅療養</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6" name="object 19"/>
          <p:cNvSpPr/>
          <p:nvPr/>
        </p:nvSpPr>
        <p:spPr>
          <a:xfrm>
            <a:off x="1547422" y="1378972"/>
            <a:ext cx="2841355" cy="326078"/>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健康相談コールセンター</a:t>
            </a:r>
            <a:endParaRPr sz="1600" dirty="0">
              <a:latin typeface="BIZ UDPゴシック" panose="020B0400000000000000" pitchFamily="50" charset="-128"/>
              <a:ea typeface="BIZ UDPゴシック" panose="020B0400000000000000" pitchFamily="50" charset="-128"/>
            </a:endParaRPr>
          </a:p>
        </p:txBody>
      </p:sp>
      <p:sp>
        <p:nvSpPr>
          <p:cNvPr id="47" name="object 19"/>
          <p:cNvSpPr/>
          <p:nvPr/>
        </p:nvSpPr>
        <p:spPr>
          <a:xfrm>
            <a:off x="1540668" y="2416408"/>
            <a:ext cx="2880000" cy="329830"/>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段階的に縮小</a:t>
            </a:r>
            <a:endParaRPr sz="1600" dirty="0">
              <a:latin typeface="BIZ UDPゴシック" panose="020B0400000000000000" pitchFamily="50" charset="-128"/>
              <a:ea typeface="BIZ UDPゴシック" panose="020B0400000000000000" pitchFamily="50" charset="-128"/>
            </a:endParaRPr>
          </a:p>
        </p:txBody>
      </p:sp>
      <p:sp>
        <p:nvSpPr>
          <p:cNvPr id="48" name="object 19"/>
          <p:cNvSpPr/>
          <p:nvPr/>
        </p:nvSpPr>
        <p:spPr>
          <a:xfrm>
            <a:off x="1545167" y="2951485"/>
            <a:ext cx="2880000" cy="360000"/>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陽性者登録センター</a:t>
            </a:r>
            <a:endParaRPr sz="1600" dirty="0">
              <a:latin typeface="BIZ UDPゴシック" panose="020B0400000000000000" pitchFamily="50" charset="-128"/>
              <a:ea typeface="BIZ UDPゴシック" panose="020B0400000000000000" pitchFamily="50" charset="-128"/>
            </a:endParaRPr>
          </a:p>
        </p:txBody>
      </p:sp>
      <p:sp>
        <p:nvSpPr>
          <p:cNvPr id="50" name="object 19"/>
          <p:cNvSpPr/>
          <p:nvPr/>
        </p:nvSpPr>
        <p:spPr>
          <a:xfrm>
            <a:off x="4616074" y="1926355"/>
            <a:ext cx="8710054" cy="1416749"/>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bg1"/>
          </a:solidFill>
          <a:ln w="19050">
            <a:solidFill>
              <a:schemeClr val="tx1"/>
            </a:solidFill>
          </a:ln>
        </p:spPr>
        <p:txBody>
          <a:bodyPr wrap="none" lIns="108000" tIns="36000" rIns="144000" bIns="54000" rtlCol="0" anchor="ctr" anchorCtr="0">
            <a:noAutofit/>
          </a:bodyPr>
          <a:lstStyle/>
          <a:p>
            <a:r>
              <a:rPr lang="ja-JP" altLang="en-US" sz="1600" i="1" dirty="0" smtClean="0">
                <a:latin typeface="BIZ UDPゴシック" panose="020B0400000000000000" pitchFamily="50" charset="-128"/>
                <a:ea typeface="BIZ UDPゴシック" panose="020B0400000000000000" pitchFamily="50" charset="-128"/>
              </a:rPr>
              <a:t>廃止（終了）</a:t>
            </a:r>
            <a:endParaRPr sz="1600" i="1" dirty="0">
              <a:latin typeface="BIZ UDPゴシック" panose="020B0400000000000000" pitchFamily="50" charset="-128"/>
              <a:ea typeface="BIZ UDPゴシック" panose="020B0400000000000000" pitchFamily="50" charset="-128"/>
            </a:endParaRPr>
          </a:p>
        </p:txBody>
      </p:sp>
      <p:sp>
        <p:nvSpPr>
          <p:cNvPr id="51" name="object 19"/>
          <p:cNvSpPr/>
          <p:nvPr/>
        </p:nvSpPr>
        <p:spPr>
          <a:xfrm>
            <a:off x="9629959" y="1430748"/>
            <a:ext cx="3666863" cy="327448"/>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bg1"/>
          </a:solidFill>
          <a:ln w="19050">
            <a:solidFill>
              <a:schemeClr val="tx1"/>
            </a:solidFill>
          </a:ln>
        </p:spPr>
        <p:txBody>
          <a:bodyPr wrap="none" lIns="108000" tIns="36000" rIns="144000" bIns="54000" rtlCol="0" anchor="ctr" anchorCtr="0">
            <a:noAutofit/>
          </a:bodyPr>
          <a:lstStyle/>
          <a:p>
            <a:r>
              <a:rPr lang="ja-JP" altLang="en-US" sz="1600" i="1" dirty="0" smtClean="0">
                <a:latin typeface="BIZ UDPゴシック" panose="020B0400000000000000" pitchFamily="50" charset="-128"/>
                <a:ea typeface="BIZ UDPゴシック" panose="020B0400000000000000" pitchFamily="50" charset="-128"/>
              </a:rPr>
              <a:t>必要性を踏まえて取扱いを検討</a:t>
            </a:r>
            <a:r>
              <a:rPr lang="ja-JP" altLang="en-US" sz="1400" i="1" dirty="0" smtClean="0">
                <a:latin typeface="BIZ UDPゴシック" panose="020B0400000000000000" pitchFamily="50" charset="-128"/>
                <a:ea typeface="BIZ UDPゴシック" panose="020B0400000000000000" pitchFamily="50" charset="-128"/>
              </a:rPr>
              <a:t> （県）</a:t>
            </a:r>
            <a:endParaRPr sz="1400" i="1" dirty="0">
              <a:latin typeface="BIZ UDPゴシック" panose="020B0400000000000000" pitchFamily="50" charset="-128"/>
              <a:ea typeface="BIZ UDPゴシック" panose="020B0400000000000000" pitchFamily="50" charset="-128"/>
            </a:endParaRPr>
          </a:p>
        </p:txBody>
      </p:sp>
      <p:sp>
        <p:nvSpPr>
          <p:cNvPr id="58" name="正方形/長方形 57"/>
          <p:cNvSpPr/>
          <p:nvPr/>
        </p:nvSpPr>
        <p:spPr>
          <a:xfrm>
            <a:off x="270995" y="1833507"/>
            <a:ext cx="1141439"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a:solidFill>
                  <a:schemeClr val="tx1"/>
                </a:solidFill>
                <a:latin typeface="BIZ UDPゴシック" panose="020B0400000000000000" pitchFamily="50" charset="-128"/>
                <a:ea typeface="BIZ UDPゴシック" panose="020B0400000000000000" pitchFamily="50" charset="-128"/>
              </a:rPr>
              <a:t>無料</a:t>
            </a:r>
            <a:r>
              <a:rPr kumimoji="1" lang="ja-JP" altLang="en-US" dirty="0" smtClean="0">
                <a:solidFill>
                  <a:schemeClr val="tx1"/>
                </a:solidFill>
                <a:latin typeface="BIZ UDPゴシック" panose="020B0400000000000000" pitchFamily="50" charset="-128"/>
                <a:ea typeface="BIZ UDPゴシック" panose="020B0400000000000000" pitchFamily="50" charset="-128"/>
              </a:rPr>
              <a:t>検査</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9" name="object 19"/>
          <p:cNvSpPr/>
          <p:nvPr/>
        </p:nvSpPr>
        <p:spPr>
          <a:xfrm>
            <a:off x="1558045" y="1885386"/>
            <a:ext cx="2844241" cy="372921"/>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登録事業所で検査を実施</a:t>
            </a:r>
            <a:endParaRPr sz="1600" dirty="0">
              <a:solidFill>
                <a:schemeClr val="tx1"/>
              </a:solidFill>
              <a:latin typeface="BIZ UDPゴシック" panose="020B0400000000000000" pitchFamily="50" charset="-128"/>
              <a:ea typeface="BIZ UDPゴシック" panose="020B0400000000000000" pitchFamily="50" charset="-128"/>
            </a:endParaRPr>
          </a:p>
        </p:txBody>
      </p:sp>
      <p:sp>
        <p:nvSpPr>
          <p:cNvPr id="49" name="テキスト ボックス 48"/>
          <p:cNvSpPr txBox="1"/>
          <p:nvPr/>
        </p:nvSpPr>
        <p:spPr>
          <a:xfrm>
            <a:off x="22662" y="3634772"/>
            <a:ext cx="3081616" cy="471359"/>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108000" tIns="72000" rIns="126000" bIns="90000" rtlCol="0">
            <a:spAutoFit/>
          </a:bodyPr>
          <a:lstStyle/>
          <a:p>
            <a:pPr algn="just"/>
            <a:r>
              <a:rPr lang="ja-JP" altLang="en-US" sz="2000" b="1" dirty="0" smtClean="0">
                <a:solidFill>
                  <a:schemeClr val="tx1"/>
                </a:solidFill>
                <a:latin typeface="BIZ UDPゴシック" panose="020B0400000000000000" pitchFamily="50" charset="-128"/>
                <a:ea typeface="BIZ UDPゴシック" panose="020B0400000000000000" pitchFamily="50" charset="-128"/>
              </a:rPr>
              <a:t>３ 高齢者施設等への対応</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p:cNvSpPr/>
          <p:nvPr/>
        </p:nvSpPr>
        <p:spPr>
          <a:xfrm>
            <a:off x="278189" y="4206436"/>
            <a:ext cx="1141439"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頻回検査</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p:cNvSpPr/>
          <p:nvPr/>
        </p:nvSpPr>
        <p:spPr>
          <a:xfrm>
            <a:off x="277345" y="4703119"/>
            <a:ext cx="1833936"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重症化防止支援</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6" name="object 19"/>
          <p:cNvSpPr/>
          <p:nvPr/>
        </p:nvSpPr>
        <p:spPr>
          <a:xfrm>
            <a:off x="2225494" y="4705378"/>
            <a:ext cx="7236000" cy="390604"/>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クラスター対策チーム及び感染管理認定看護師（</a:t>
            </a:r>
            <a:r>
              <a:rPr lang="en-US" altLang="ja-JP" sz="1600" dirty="0" smtClean="0">
                <a:solidFill>
                  <a:schemeClr val="tx1"/>
                </a:solidFill>
                <a:latin typeface="BIZ UDPゴシック" panose="020B0400000000000000" pitchFamily="50" charset="-128"/>
                <a:ea typeface="BIZ UDPゴシック" panose="020B0400000000000000" pitchFamily="50" charset="-128"/>
              </a:rPr>
              <a:t>ICN</a:t>
            </a:r>
            <a:r>
              <a:rPr lang="ja-JP" altLang="en-US" sz="1600" dirty="0" smtClean="0">
                <a:solidFill>
                  <a:schemeClr val="tx1"/>
                </a:solidFill>
                <a:latin typeface="BIZ UDPゴシック" panose="020B0400000000000000" pitchFamily="50" charset="-128"/>
                <a:ea typeface="BIZ UDPゴシック" panose="020B0400000000000000" pitchFamily="50" charset="-128"/>
              </a:rPr>
              <a:t>）派遣の支援</a:t>
            </a:r>
            <a:r>
              <a:rPr kumimoji="0" lang="en-US" altLang="ja-JP" sz="1600" b="1" i="0" u="none" strike="noStrike" kern="0" cap="none" spc="0" normalizeH="0" baseline="3000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a:t>
            </a:r>
            <a:endParaRPr sz="1600" dirty="0">
              <a:solidFill>
                <a:schemeClr val="tx1"/>
              </a:solidFill>
              <a:latin typeface="BIZ UDPゴシック" panose="020B0400000000000000" pitchFamily="50" charset="-128"/>
              <a:ea typeface="BIZ UDPゴシック" panose="020B0400000000000000" pitchFamily="50" charset="-128"/>
            </a:endParaRPr>
          </a:p>
        </p:txBody>
      </p:sp>
      <p:sp>
        <p:nvSpPr>
          <p:cNvPr id="60" name="object 19"/>
          <p:cNvSpPr/>
          <p:nvPr/>
        </p:nvSpPr>
        <p:spPr>
          <a:xfrm>
            <a:off x="1551632" y="4210195"/>
            <a:ext cx="7920000" cy="384795"/>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施設職員・入所者を対象として実施</a:t>
            </a:r>
            <a:endParaRPr sz="1600" dirty="0">
              <a:latin typeface="BIZ UDPゴシック" panose="020B0400000000000000" pitchFamily="50" charset="-128"/>
              <a:ea typeface="BIZ UDPゴシック" panose="020B0400000000000000" pitchFamily="50" charset="-128"/>
            </a:endParaRPr>
          </a:p>
        </p:txBody>
      </p:sp>
      <p:sp>
        <p:nvSpPr>
          <p:cNvPr id="61" name="object 19"/>
          <p:cNvSpPr/>
          <p:nvPr/>
        </p:nvSpPr>
        <p:spPr>
          <a:xfrm>
            <a:off x="9657411" y="4205749"/>
            <a:ext cx="3715345" cy="890233"/>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bg1"/>
          </a:solidFill>
          <a:ln w="19050">
            <a:solidFill>
              <a:schemeClr val="tx1"/>
            </a:solidFill>
          </a:ln>
        </p:spPr>
        <p:txBody>
          <a:bodyPr wrap="none" lIns="108000" tIns="36000" rIns="144000" bIns="54000" rtlCol="0" anchor="ctr" anchorCtr="0">
            <a:noAutofit/>
          </a:bodyPr>
          <a:lstStyle/>
          <a:p>
            <a:r>
              <a:rPr lang="ja-JP" altLang="en-US" sz="1600" i="1" dirty="0" smtClean="0">
                <a:latin typeface="BIZ UDPゴシック" panose="020B0400000000000000" pitchFamily="50" charset="-128"/>
                <a:ea typeface="BIZ UDPゴシック" panose="020B0400000000000000" pitchFamily="50" charset="-128"/>
              </a:rPr>
              <a:t>必要性を踏まえて取扱いを検討</a:t>
            </a:r>
            <a:r>
              <a:rPr lang="ja-JP" altLang="en-US" sz="1400" i="1" dirty="0" smtClean="0">
                <a:latin typeface="BIZ UDPゴシック" panose="020B0400000000000000" pitchFamily="50" charset="-128"/>
                <a:ea typeface="BIZ UDPゴシック" panose="020B0400000000000000" pitchFamily="50" charset="-128"/>
              </a:rPr>
              <a:t> （県）</a:t>
            </a:r>
            <a:endParaRPr sz="1400" i="1" dirty="0">
              <a:latin typeface="BIZ UDPゴシック" panose="020B0400000000000000" pitchFamily="50" charset="-128"/>
              <a:ea typeface="BIZ UDPゴシック" panose="020B0400000000000000" pitchFamily="50" charset="-128"/>
            </a:endParaRPr>
          </a:p>
        </p:txBody>
      </p:sp>
      <p:sp>
        <p:nvSpPr>
          <p:cNvPr id="62" name="正方形/長方形 61"/>
          <p:cNvSpPr/>
          <p:nvPr/>
        </p:nvSpPr>
        <p:spPr>
          <a:xfrm>
            <a:off x="293308" y="6692076"/>
            <a:ext cx="1141439" cy="4446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接種費用</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3" name="正方形/長方形 62"/>
          <p:cNvSpPr/>
          <p:nvPr/>
        </p:nvSpPr>
        <p:spPr>
          <a:xfrm>
            <a:off x="293308" y="6041726"/>
            <a:ext cx="2664292"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追加接種のスケジュール</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4" name="テキスト ボックス 63"/>
          <p:cNvSpPr txBox="1"/>
          <p:nvPr/>
        </p:nvSpPr>
        <p:spPr>
          <a:xfrm>
            <a:off x="22662" y="5429938"/>
            <a:ext cx="1989970" cy="471359"/>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108000" tIns="72000" rIns="126000" bIns="90000" rtlCol="0">
            <a:spAutoFit/>
          </a:bodyPr>
          <a:lstStyle/>
          <a:p>
            <a:pPr algn="just"/>
            <a:r>
              <a:rPr lang="ja-JP" altLang="en-US" sz="2000" b="1" dirty="0">
                <a:solidFill>
                  <a:schemeClr val="tx1"/>
                </a:solidFill>
                <a:latin typeface="BIZ UDPゴシック" panose="020B0400000000000000" pitchFamily="50" charset="-128"/>
                <a:ea typeface="BIZ UDPゴシック" panose="020B0400000000000000" pitchFamily="50" charset="-128"/>
              </a:rPr>
              <a:t>４</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 ワクチン接種</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65" name="object 19"/>
          <p:cNvSpPr/>
          <p:nvPr/>
        </p:nvSpPr>
        <p:spPr>
          <a:xfrm>
            <a:off x="1583265" y="6702754"/>
            <a:ext cx="11808000" cy="433974"/>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全額公費負担</a:t>
            </a:r>
            <a:r>
              <a:rPr lang="ja-JP" altLang="en-US" sz="1400" dirty="0" smtClean="0">
                <a:latin typeface="BIZ UDPゴシック" panose="020B0400000000000000" pitchFamily="50" charset="-128"/>
                <a:ea typeface="BIZ UDPゴシック" panose="020B0400000000000000" pitchFamily="50" charset="-128"/>
              </a:rPr>
              <a:t> （特例臨時接種をＲ６</a:t>
            </a: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３まで延長）</a:t>
            </a:r>
            <a:endParaRPr sz="1400" dirty="0">
              <a:latin typeface="BIZ UDPゴシック" panose="020B0400000000000000" pitchFamily="50" charset="-128"/>
              <a:ea typeface="BIZ UDPゴシック" panose="020B0400000000000000" pitchFamily="50" charset="-128"/>
            </a:endParaRPr>
          </a:p>
        </p:txBody>
      </p:sp>
      <p:sp>
        <p:nvSpPr>
          <p:cNvPr id="66" name="object 19"/>
          <p:cNvSpPr/>
          <p:nvPr/>
        </p:nvSpPr>
        <p:spPr>
          <a:xfrm>
            <a:off x="3076756" y="5969431"/>
            <a:ext cx="10296000" cy="565164"/>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初回接種</a:t>
            </a:r>
            <a:r>
              <a:rPr lang="ja-JP" altLang="en-US" sz="1400" dirty="0" smtClean="0">
                <a:latin typeface="BIZ UDPゴシック" panose="020B0400000000000000" pitchFamily="50" charset="-128"/>
                <a:ea typeface="BIZ UDPゴシック" panose="020B0400000000000000" pitchFamily="50" charset="-128"/>
              </a:rPr>
              <a:t> （１・２回目接種） </a:t>
            </a:r>
            <a:r>
              <a:rPr lang="ja-JP" altLang="en-US" sz="1600" dirty="0" smtClean="0">
                <a:latin typeface="BIZ UDPゴシック" panose="020B0400000000000000" pitchFamily="50" charset="-128"/>
                <a:ea typeface="BIZ UDPゴシック" panose="020B0400000000000000" pitchFamily="50" charset="-128"/>
              </a:rPr>
              <a:t>を終了した５歳以上のすべての方は９～</a:t>
            </a:r>
            <a:r>
              <a:rPr lang="en-US" altLang="ja-JP" sz="1600" dirty="0" smtClean="0">
                <a:latin typeface="BIZ UDPゴシック" panose="020B0400000000000000" pitchFamily="50" charset="-128"/>
                <a:ea typeface="BIZ UDPゴシック" panose="020B0400000000000000" pitchFamily="50" charset="-128"/>
              </a:rPr>
              <a:t>12</a:t>
            </a:r>
            <a:r>
              <a:rPr lang="ja-JP" altLang="en-US" sz="1600" dirty="0" smtClean="0">
                <a:latin typeface="BIZ UDPゴシック" panose="020B0400000000000000" pitchFamily="50" charset="-128"/>
                <a:ea typeface="BIZ UDPゴシック" panose="020B0400000000000000" pitchFamily="50" charset="-128"/>
              </a:rPr>
              <a:t>月に１回接種</a:t>
            </a:r>
            <a:endParaRPr lang="en-US" altLang="ja-JP" sz="16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（高齢者</a:t>
            </a:r>
            <a:r>
              <a:rPr lang="ja-JP" altLang="en-US" sz="1300" dirty="0" smtClean="0">
                <a:latin typeface="BIZ UDPゴシック" panose="020B0400000000000000" pitchFamily="50" charset="-128"/>
                <a:ea typeface="BIZ UDPゴシック" panose="020B0400000000000000" pitchFamily="50" charset="-128"/>
              </a:rPr>
              <a:t> （６５歳以上）</a:t>
            </a:r>
            <a:r>
              <a:rPr lang="ja-JP" altLang="en-US" sz="1400" dirty="0" smtClean="0">
                <a:latin typeface="BIZ UDPゴシック" panose="020B0400000000000000" pitchFamily="50" charset="-128"/>
                <a:ea typeface="BIZ UDPゴシック" panose="020B0400000000000000" pitchFamily="50" charset="-128"/>
              </a:rPr>
              <a:t>、基礎疾患を有する方</a:t>
            </a:r>
            <a:r>
              <a:rPr lang="ja-JP" altLang="en-US" sz="1300" dirty="0" smtClean="0">
                <a:latin typeface="BIZ UDPゴシック" panose="020B0400000000000000" pitchFamily="50" charset="-128"/>
                <a:ea typeface="BIZ UDPゴシック" panose="020B0400000000000000" pitchFamily="50" charset="-128"/>
              </a:rPr>
              <a:t> （５～６４歳）</a:t>
            </a:r>
            <a:r>
              <a:rPr lang="ja-JP" altLang="en-US" sz="1400" dirty="0" smtClean="0">
                <a:latin typeface="BIZ UDPゴシック" panose="020B0400000000000000" pitchFamily="50" charset="-128"/>
                <a:ea typeface="BIZ UDPゴシック" panose="020B0400000000000000" pitchFamily="50" charset="-128"/>
              </a:rPr>
              <a:t>、医療従事者・介護従事者等は５～８月にも１回接種）</a:t>
            </a:r>
            <a:endParaRPr sz="1400" dirty="0">
              <a:latin typeface="BIZ UDPゴシック" panose="020B0400000000000000" pitchFamily="50" charset="-128"/>
              <a:ea typeface="BIZ UDPゴシック" panose="020B0400000000000000" pitchFamily="50" charset="-128"/>
            </a:endParaRPr>
          </a:p>
        </p:txBody>
      </p:sp>
      <p:sp>
        <p:nvSpPr>
          <p:cNvPr id="30" name="object 19"/>
          <p:cNvSpPr/>
          <p:nvPr/>
        </p:nvSpPr>
        <p:spPr>
          <a:xfrm>
            <a:off x="4582237" y="1396550"/>
            <a:ext cx="4848273" cy="341288"/>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発熱時等の受診相談や体調急変時の相談を継続</a:t>
            </a:r>
            <a:endParaRPr sz="1600" dirty="0">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4624426" y="5156022"/>
            <a:ext cx="4460043" cy="282573"/>
          </a:xfrm>
          <a:prstGeom prst="rect">
            <a:avLst/>
          </a:prstGeom>
          <a:solidFill>
            <a:schemeClr val="bg1"/>
          </a:solidFill>
        </p:spPr>
        <p:txBody>
          <a:bodyPr wrap="square" tIns="36000" rtlCol="0">
            <a:spAutoFit/>
          </a:bodyPr>
          <a:lstStyle/>
          <a:p>
            <a:r>
              <a:rPr kumimoji="1" lang="en-US" altLang="ja-JP" sz="1300" dirty="0" smtClean="0">
                <a:latin typeface="BIZ UDPゴシック" panose="020B0400000000000000" pitchFamily="50" charset="-128"/>
                <a:ea typeface="BIZ UDPゴシック" panose="020B0400000000000000" pitchFamily="50" charset="-128"/>
              </a:rPr>
              <a:t>※</a:t>
            </a:r>
            <a:r>
              <a:rPr kumimoji="1" lang="ja-JP" altLang="en-US" sz="1300" dirty="0" smtClean="0">
                <a:latin typeface="BIZ UDPゴシック" panose="020B0400000000000000" pitchFamily="50" charset="-128"/>
                <a:ea typeface="BIZ UDPゴシック" panose="020B0400000000000000" pitchFamily="50" charset="-128"/>
              </a:rPr>
              <a:t>５月８日以降については、国の財源措置を前提で継続</a:t>
            </a:r>
            <a:endParaRPr kumimoji="1" lang="ja-JP" altLang="en-US" sz="1300" spc="-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335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3444538" cy="5953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algn="ctr"/>
            <a:r>
              <a:rPr lang="ja-JP" altLang="en-US" sz="2800" b="1" dirty="0" smtClean="0">
                <a:latin typeface="BIZ UDゴシック" panose="020B0400000000000000" pitchFamily="49" charset="-128"/>
                <a:ea typeface="BIZ UDゴシック" panose="020B0400000000000000" pitchFamily="49" charset="-128"/>
              </a:rPr>
              <a:t>新型コロナの５類移行に伴う今後の対応 ③</a:t>
            </a:r>
            <a:endParaRPr lang="ja-JP" altLang="en-US" sz="2400" b="1" spc="-50" dirty="0">
              <a:latin typeface="BIZ UDゴシック" panose="020B0400000000000000" pitchFamily="49" charset="-128"/>
              <a:ea typeface="BIZ UDゴシック" panose="020B0400000000000000" pitchFamily="49" charset="-128"/>
            </a:endParaRPr>
          </a:p>
        </p:txBody>
      </p:sp>
      <p:sp>
        <p:nvSpPr>
          <p:cNvPr id="10" name="object 9"/>
          <p:cNvSpPr txBox="1"/>
          <p:nvPr/>
        </p:nvSpPr>
        <p:spPr>
          <a:xfrm>
            <a:off x="6188869" y="653048"/>
            <a:ext cx="3744000" cy="297960"/>
          </a:xfrm>
          <a:prstGeom prst="rect">
            <a:avLst/>
          </a:prstGeom>
        </p:spPr>
        <p:txBody>
          <a:bodyPr vert="horz" wrap="square" lIns="0" tIns="20758" rIns="0" bIns="0" rtlCol="0">
            <a:spAutoFit/>
          </a:bodyPr>
          <a:lstStyle/>
          <a:p>
            <a:pPr marL="15968">
              <a:spcBef>
                <a:spcPts val="163"/>
              </a:spcBef>
              <a:tabLst>
                <a:tab pos="4454991" algn="l"/>
                <a:tab pos="6232996" algn="l"/>
              </a:tabLst>
            </a:pPr>
            <a:r>
              <a:rPr lang="en-US" b="1" spc="-31" dirty="0" smtClean="0">
                <a:solidFill>
                  <a:schemeClr val="accent1">
                    <a:lumMod val="75000"/>
                  </a:schemeClr>
                </a:solidFill>
                <a:latin typeface="Yu Gothic"/>
                <a:cs typeface="Yu Gothic"/>
              </a:rPr>
              <a:t>5</a:t>
            </a:r>
            <a:r>
              <a:rPr b="1" spc="-31" dirty="0" smtClean="0">
                <a:solidFill>
                  <a:schemeClr val="accent1">
                    <a:lumMod val="75000"/>
                  </a:schemeClr>
                </a:solidFill>
                <a:latin typeface="Yu Gothic"/>
                <a:cs typeface="Yu Gothic"/>
              </a:rPr>
              <a:t>/</a:t>
            </a:r>
            <a:r>
              <a:rPr lang="en-US" b="1" spc="-31" dirty="0" smtClean="0">
                <a:solidFill>
                  <a:schemeClr val="accent1">
                    <a:lumMod val="75000"/>
                  </a:schemeClr>
                </a:solidFill>
                <a:latin typeface="Yu Gothic"/>
                <a:cs typeface="Yu Gothic"/>
              </a:rPr>
              <a:t>8</a:t>
            </a:r>
            <a:r>
              <a:rPr lang="ja-JP" altLang="en-US" b="1" spc="-31" dirty="0" smtClean="0">
                <a:solidFill>
                  <a:schemeClr val="accent1">
                    <a:lumMod val="75000"/>
                  </a:schemeClr>
                </a:solidFill>
                <a:latin typeface="Yu Gothic"/>
                <a:cs typeface="Yu Gothic"/>
              </a:rPr>
              <a:t>　　　　　　　　　　　</a:t>
            </a:r>
            <a:r>
              <a:rPr lang="ja-JP" altLang="en-US" sz="1600" b="1" spc="-31" dirty="0">
                <a:solidFill>
                  <a:schemeClr val="accent1">
                    <a:lumMod val="75000"/>
                  </a:schemeClr>
                </a:solidFill>
                <a:latin typeface="Yu Gothic"/>
                <a:cs typeface="Yu Gothic"/>
              </a:rPr>
              <a:t>　</a:t>
            </a:r>
            <a:r>
              <a:rPr lang="ja-JP" altLang="en-US" b="1" spc="-31" dirty="0" smtClean="0">
                <a:solidFill>
                  <a:schemeClr val="accent1">
                    <a:lumMod val="75000"/>
                  </a:schemeClr>
                </a:solidFill>
                <a:latin typeface="Yu Gothic"/>
                <a:cs typeface="Yu Gothic"/>
              </a:rPr>
              <a:t> </a:t>
            </a:r>
            <a:r>
              <a:rPr lang="en-US" b="1" spc="-31" dirty="0" smtClean="0">
                <a:solidFill>
                  <a:schemeClr val="accent1">
                    <a:lumMod val="75000"/>
                  </a:schemeClr>
                </a:solidFill>
                <a:latin typeface="Yu Gothic"/>
                <a:cs typeface="Yu Gothic"/>
              </a:rPr>
              <a:t>10/1</a:t>
            </a:r>
            <a:endParaRPr b="1" baseline="1792" dirty="0">
              <a:solidFill>
                <a:schemeClr val="accent1">
                  <a:lumMod val="75000"/>
                </a:schemeClr>
              </a:solidFill>
              <a:latin typeface="Yu Gothic"/>
              <a:cs typeface="Yu Gothic"/>
            </a:endParaRPr>
          </a:p>
        </p:txBody>
      </p:sp>
      <p:grpSp>
        <p:nvGrpSpPr>
          <p:cNvPr id="15" name="グループ化 14"/>
          <p:cNvGrpSpPr/>
          <p:nvPr/>
        </p:nvGrpSpPr>
        <p:grpSpPr>
          <a:xfrm>
            <a:off x="6369023" y="956408"/>
            <a:ext cx="3190429" cy="6444000"/>
            <a:chOff x="4066286" y="934374"/>
            <a:chExt cx="4527932" cy="6624000"/>
          </a:xfrm>
        </p:grpSpPr>
        <p:cxnSp>
          <p:nvCxnSpPr>
            <p:cNvPr id="9" name="直線コネクタ 8"/>
            <p:cNvCxnSpPr/>
            <p:nvPr/>
          </p:nvCxnSpPr>
          <p:spPr>
            <a:xfrm>
              <a:off x="4066286" y="934374"/>
              <a:ext cx="0" cy="662400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594218" y="934374"/>
              <a:ext cx="0" cy="662400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 name="正方形/長方形 21"/>
          <p:cNvSpPr/>
          <p:nvPr/>
        </p:nvSpPr>
        <p:spPr>
          <a:xfrm>
            <a:off x="277464" y="1486620"/>
            <a:ext cx="1833936"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流行状況の把握</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27799" y="824219"/>
            <a:ext cx="2055694" cy="471359"/>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108000" tIns="72000" rIns="126000" bIns="90000" rtlCol="0">
            <a:spAutoFit/>
          </a:bodyPr>
          <a:lstStyle/>
          <a:p>
            <a:pPr algn="just"/>
            <a:r>
              <a:rPr lang="ja-JP" altLang="en-US" sz="2000" b="1" dirty="0">
                <a:solidFill>
                  <a:schemeClr val="tx1"/>
                </a:solidFill>
                <a:latin typeface="BIZ UDPゴシック" panose="020B0400000000000000" pitchFamily="50" charset="-128"/>
                <a:ea typeface="BIZ UDPゴシック" panose="020B0400000000000000" pitchFamily="50" charset="-128"/>
              </a:rPr>
              <a:t>５</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 社会的な対応</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292091" y="2872315"/>
            <a:ext cx="2637041"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県民・事業者への要請等</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276856" y="3745774"/>
            <a:ext cx="1327387"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警戒レベル</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290815" y="4357787"/>
            <a:ext cx="1699284"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イベントの制限</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277221" y="4956457"/>
            <a:ext cx="2064769"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飲食店の認証制度</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7" name="object 19"/>
          <p:cNvSpPr/>
          <p:nvPr/>
        </p:nvSpPr>
        <p:spPr>
          <a:xfrm>
            <a:off x="2236569" y="1486620"/>
            <a:ext cx="4032000" cy="387181"/>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spc="-80" dirty="0" smtClean="0">
                <a:latin typeface="BIZ UDPゴシック" panose="020B0400000000000000" pitchFamily="50" charset="-128"/>
                <a:ea typeface="BIZ UDPゴシック" panose="020B0400000000000000" pitchFamily="50" charset="-128"/>
              </a:rPr>
              <a:t>診療・検査医療機関等が患者数等を毎日</a:t>
            </a:r>
            <a:r>
              <a:rPr lang="ja-JP" altLang="en-US" sz="1600" spc="-80" dirty="0">
                <a:latin typeface="BIZ UDPゴシック" panose="020B0400000000000000" pitchFamily="50" charset="-128"/>
                <a:ea typeface="BIZ UDPゴシック" panose="020B0400000000000000" pitchFamily="50" charset="-128"/>
              </a:rPr>
              <a:t>把握</a:t>
            </a:r>
            <a:endParaRPr sz="1600" spc="-80" dirty="0">
              <a:latin typeface="BIZ UDPゴシック" panose="020B0400000000000000" pitchFamily="50" charset="-128"/>
              <a:ea typeface="BIZ UDPゴシック" panose="020B0400000000000000" pitchFamily="50" charset="-128"/>
            </a:endParaRPr>
          </a:p>
        </p:txBody>
      </p:sp>
      <p:sp>
        <p:nvSpPr>
          <p:cNvPr id="40" name="object 19"/>
          <p:cNvSpPr/>
          <p:nvPr/>
        </p:nvSpPr>
        <p:spPr>
          <a:xfrm>
            <a:off x="6456588" y="1500080"/>
            <a:ext cx="6876000" cy="385038"/>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1">
              <a:lumMod val="20000"/>
              <a:lumOff val="80000"/>
            </a:schemeClr>
          </a:solidFill>
          <a:ln>
            <a:solidFill>
              <a:schemeClr val="accent1">
                <a:lumMod val="75000"/>
              </a:schemeClr>
            </a:solidFill>
          </a:ln>
        </p:spPr>
        <p:txBody>
          <a:bodyPr wrap="none" lIns="108000" tIns="36000" rIns="144000" bIns="46800" rtlCol="0">
            <a:noAutofit/>
          </a:bodyPr>
          <a:lstStyle/>
          <a:p>
            <a:r>
              <a:rPr lang="ja-JP" altLang="en-US" sz="1600" dirty="0" smtClean="0">
                <a:latin typeface="BIZ UDPゴシック" panose="020B0400000000000000" pitchFamily="50" charset="-128"/>
                <a:ea typeface="BIZ UDPゴシック" panose="020B0400000000000000" pitchFamily="50" charset="-128"/>
              </a:rPr>
              <a:t>定点医療機関が患者数を週１回把握</a:t>
            </a:r>
            <a:r>
              <a:rPr lang="ja-JP" altLang="en-US" sz="1400" dirty="0" smtClean="0">
                <a:latin typeface="BIZ UDPゴシック" panose="020B0400000000000000" pitchFamily="50" charset="-128"/>
                <a:ea typeface="BIZ UDPゴシック" panose="020B0400000000000000" pitchFamily="50" charset="-128"/>
              </a:rPr>
              <a:t> （インフルエンザと同様）</a:t>
            </a:r>
            <a:endParaRPr sz="1400" dirty="0">
              <a:latin typeface="BIZ UDPゴシック" panose="020B0400000000000000" pitchFamily="50" charset="-128"/>
              <a:ea typeface="BIZ UDPゴシック" panose="020B0400000000000000" pitchFamily="50" charset="-128"/>
            </a:endParaRPr>
          </a:p>
        </p:txBody>
      </p:sp>
      <p:sp>
        <p:nvSpPr>
          <p:cNvPr id="41" name="object 19"/>
          <p:cNvSpPr/>
          <p:nvPr/>
        </p:nvSpPr>
        <p:spPr>
          <a:xfrm>
            <a:off x="6456588" y="2678606"/>
            <a:ext cx="6876000" cy="814289"/>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6">
              <a:lumMod val="20000"/>
              <a:lumOff val="80000"/>
            </a:schemeClr>
          </a:solidFill>
          <a:ln>
            <a:solidFill>
              <a:schemeClr val="accent6">
                <a:lumMod val="75000"/>
              </a:schemeClr>
            </a:solidFill>
          </a:ln>
        </p:spPr>
        <p:txBody>
          <a:bodyPr wrap="none" lIns="108000" tIns="36000" rIns="144000" bIns="46800" rtlCol="0">
            <a:noAutofit/>
          </a:bodyPr>
          <a:lstStyle/>
          <a:p>
            <a:r>
              <a:rPr lang="ja-JP" altLang="en-US" sz="1600" dirty="0" smtClean="0">
                <a:latin typeface="BIZ UDPゴシック" panose="020B0400000000000000" pitchFamily="50" charset="-128"/>
                <a:ea typeface="BIZ UDPゴシック" panose="020B0400000000000000" pitchFamily="50" charset="-128"/>
              </a:rPr>
              <a:t>基本的な感染対策について、行政として一律に求めることはなくなる</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個人や事業者は自主的な感染対策</a:t>
            </a:r>
            <a:r>
              <a:rPr lang="ja-JP" altLang="en-US" sz="1600" smtClean="0">
                <a:latin typeface="BIZ UDPゴシック" panose="020B0400000000000000" pitchFamily="50" charset="-128"/>
                <a:ea typeface="BIZ UDPゴシック" panose="020B0400000000000000" pitchFamily="50" charset="-128"/>
              </a:rPr>
              <a:t>に取り組む</a:t>
            </a:r>
            <a:r>
              <a:rPr lang="ja-JP" altLang="en-US" sz="1600" dirty="0" smtClean="0">
                <a:latin typeface="BIZ UDPゴシック" panose="020B0400000000000000" pitchFamily="50" charset="-128"/>
                <a:ea typeface="BIZ UDPゴシック" panose="020B0400000000000000" pitchFamily="50" charset="-128"/>
              </a:rPr>
              <a:t>）</a:t>
            </a:r>
            <a:endParaRPr lang="en-US" altLang="ja-JP" sz="1600" dirty="0" smtClean="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業種別ガイドラインは廃止）</a:t>
            </a:r>
            <a:endParaRPr sz="1600" dirty="0">
              <a:latin typeface="BIZ UDPゴシック" panose="020B0400000000000000" pitchFamily="50" charset="-128"/>
              <a:ea typeface="BIZ UDPゴシック" panose="020B0400000000000000" pitchFamily="50" charset="-128"/>
            </a:endParaRPr>
          </a:p>
        </p:txBody>
      </p:sp>
      <p:sp>
        <p:nvSpPr>
          <p:cNvPr id="45" name="object 19"/>
          <p:cNvSpPr/>
          <p:nvPr/>
        </p:nvSpPr>
        <p:spPr>
          <a:xfrm>
            <a:off x="2986109" y="2902107"/>
            <a:ext cx="3240000" cy="373233"/>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特措法</a:t>
            </a:r>
            <a:r>
              <a:rPr lang="en-US" altLang="ja-JP" sz="1600" b="1" baseline="30000" dirty="0" smtClean="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に基づく協力要請等</a:t>
            </a:r>
            <a:endParaRPr sz="1600" dirty="0">
              <a:latin typeface="BIZ UDPゴシック" panose="020B0400000000000000" pitchFamily="50" charset="-128"/>
              <a:ea typeface="BIZ UDPゴシック" panose="020B0400000000000000" pitchFamily="50" charset="-128"/>
            </a:endParaRPr>
          </a:p>
        </p:txBody>
      </p:sp>
      <p:sp>
        <p:nvSpPr>
          <p:cNvPr id="46" name="object 19"/>
          <p:cNvSpPr/>
          <p:nvPr/>
        </p:nvSpPr>
        <p:spPr>
          <a:xfrm>
            <a:off x="1719070" y="3752165"/>
            <a:ext cx="4536000" cy="406741"/>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県対処方針に基づくレベル判断</a:t>
            </a:r>
            <a:endParaRPr sz="1600" dirty="0">
              <a:latin typeface="BIZ UDPゴシック" panose="020B0400000000000000" pitchFamily="50" charset="-128"/>
              <a:ea typeface="BIZ UDPゴシック" panose="020B0400000000000000" pitchFamily="50" charset="-128"/>
            </a:endParaRPr>
          </a:p>
        </p:txBody>
      </p:sp>
      <p:sp>
        <p:nvSpPr>
          <p:cNvPr id="47" name="object 19"/>
          <p:cNvSpPr/>
          <p:nvPr/>
        </p:nvSpPr>
        <p:spPr>
          <a:xfrm>
            <a:off x="2117237" y="4353348"/>
            <a:ext cx="4140000" cy="408668"/>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チェックリスト、感染防止安全計画の作成等</a:t>
            </a:r>
            <a:endParaRPr sz="1600" dirty="0">
              <a:latin typeface="BIZ UDPゴシック" panose="020B0400000000000000" pitchFamily="50" charset="-128"/>
              <a:ea typeface="BIZ UDPゴシック" panose="020B0400000000000000" pitchFamily="50" charset="-128"/>
            </a:endParaRPr>
          </a:p>
        </p:txBody>
      </p:sp>
      <p:sp>
        <p:nvSpPr>
          <p:cNvPr id="48" name="object 19"/>
          <p:cNvSpPr/>
          <p:nvPr/>
        </p:nvSpPr>
        <p:spPr>
          <a:xfrm>
            <a:off x="2455876" y="4974890"/>
            <a:ext cx="3780000" cy="385796"/>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新規受付停止、認証店一覧をＨＰに掲出</a:t>
            </a:r>
            <a:endParaRPr sz="1600" dirty="0">
              <a:latin typeface="BIZ UDPゴシック" panose="020B0400000000000000" pitchFamily="50" charset="-128"/>
              <a:ea typeface="BIZ UDPゴシック" panose="020B0400000000000000" pitchFamily="50" charset="-128"/>
            </a:endParaRPr>
          </a:p>
        </p:txBody>
      </p:sp>
      <p:sp>
        <p:nvSpPr>
          <p:cNvPr id="50" name="object 19"/>
          <p:cNvSpPr/>
          <p:nvPr/>
        </p:nvSpPr>
        <p:spPr>
          <a:xfrm>
            <a:off x="6456588" y="3740460"/>
            <a:ext cx="6876000" cy="1620226"/>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bg1"/>
          </a:solidFill>
          <a:ln w="19050">
            <a:solidFill>
              <a:schemeClr val="tx1"/>
            </a:solidFill>
          </a:ln>
        </p:spPr>
        <p:txBody>
          <a:bodyPr wrap="none" lIns="108000" tIns="36000" rIns="144000" bIns="54000" rtlCol="0" anchor="ctr" anchorCtr="0">
            <a:noAutofit/>
          </a:bodyPr>
          <a:lstStyle/>
          <a:p>
            <a:r>
              <a:rPr lang="ja-JP" altLang="en-US" sz="1600" i="1" dirty="0" smtClean="0">
                <a:latin typeface="BIZ UDPゴシック" panose="020B0400000000000000" pitchFamily="50" charset="-128"/>
                <a:ea typeface="BIZ UDPゴシック" panose="020B0400000000000000" pitchFamily="50" charset="-128"/>
              </a:rPr>
              <a:t>廃止（終了）</a:t>
            </a:r>
            <a:endParaRPr sz="1600" i="1" dirty="0">
              <a:latin typeface="BIZ UDPゴシック" panose="020B0400000000000000" pitchFamily="50" charset="-128"/>
              <a:ea typeface="BIZ UDPゴシック" panose="020B0400000000000000" pitchFamily="50" charset="-128"/>
            </a:endParaRPr>
          </a:p>
        </p:txBody>
      </p:sp>
      <p:sp>
        <p:nvSpPr>
          <p:cNvPr id="58" name="正方形/長方形 57"/>
          <p:cNvSpPr/>
          <p:nvPr/>
        </p:nvSpPr>
        <p:spPr>
          <a:xfrm>
            <a:off x="261504" y="2065861"/>
            <a:ext cx="1833936" cy="40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54000" rIns="108000" bIns="72000" rtlCol="0" anchor="ctr">
            <a:spAutoFit/>
          </a:bodyPr>
          <a:lstStyle/>
          <a:p>
            <a:pPr algn="just"/>
            <a:r>
              <a:rPr kumimoji="1" lang="ja-JP" altLang="en-US" dirty="0" smtClean="0">
                <a:solidFill>
                  <a:schemeClr val="tx1"/>
                </a:solidFill>
                <a:latin typeface="BIZ UDPゴシック" panose="020B0400000000000000" pitchFamily="50" charset="-128"/>
                <a:ea typeface="BIZ UDPゴシック" panose="020B0400000000000000" pitchFamily="50" charset="-128"/>
              </a:rPr>
              <a:t>流行状況の発信</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9" name="object 19"/>
          <p:cNvSpPr/>
          <p:nvPr/>
        </p:nvSpPr>
        <p:spPr>
          <a:xfrm>
            <a:off x="2246946" y="2096435"/>
            <a:ext cx="4032000" cy="365093"/>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3">
              <a:lumMod val="40000"/>
              <a:lumOff val="60000"/>
            </a:schemeClr>
          </a:solidFill>
          <a:ln>
            <a:solidFill>
              <a:schemeClr val="accent3">
                <a:lumMod val="75000"/>
              </a:schemeClr>
            </a:solidFill>
          </a:ln>
        </p:spPr>
        <p:txBody>
          <a:bodyPr wrap="none" lIns="108000" tIns="36000" rIns="144000" bIns="46800" rtlCol="0" anchor="ctr" anchorCtr="0">
            <a:noAutofit/>
          </a:bodyPr>
          <a:lstStyle/>
          <a:p>
            <a:r>
              <a:rPr lang="ja-JP" altLang="en-US" sz="1600" dirty="0" smtClean="0">
                <a:latin typeface="BIZ UDPゴシック" panose="020B0400000000000000" pitchFamily="50" charset="-128"/>
                <a:ea typeface="BIZ UDPゴシック" panose="020B0400000000000000" pitchFamily="50" charset="-128"/>
              </a:rPr>
              <a:t>県が新規感染者数等を毎日発表</a:t>
            </a:r>
            <a:endParaRPr sz="1600" dirty="0">
              <a:latin typeface="BIZ UDPゴシック" panose="020B0400000000000000" pitchFamily="50" charset="-128"/>
              <a:ea typeface="BIZ UDPゴシック" panose="020B0400000000000000" pitchFamily="50" charset="-128"/>
            </a:endParaRPr>
          </a:p>
        </p:txBody>
      </p:sp>
      <p:sp>
        <p:nvSpPr>
          <p:cNvPr id="60" name="object 19"/>
          <p:cNvSpPr/>
          <p:nvPr/>
        </p:nvSpPr>
        <p:spPr>
          <a:xfrm>
            <a:off x="6456588" y="2061822"/>
            <a:ext cx="6876000" cy="408268"/>
          </a:xfrm>
          <a:custGeom>
            <a:avLst/>
            <a:gdLst/>
            <a:ahLst/>
            <a:cxnLst/>
            <a:rect l="l" t="t" r="r" b="b"/>
            <a:pathLst>
              <a:path w="5980430" h="1035050">
                <a:moveTo>
                  <a:pt x="5783580" y="0"/>
                </a:moveTo>
                <a:lnTo>
                  <a:pt x="0" y="0"/>
                </a:lnTo>
                <a:lnTo>
                  <a:pt x="0" y="1034796"/>
                </a:lnTo>
                <a:lnTo>
                  <a:pt x="5783580" y="1034796"/>
                </a:lnTo>
                <a:lnTo>
                  <a:pt x="5980176" y="516636"/>
                </a:lnTo>
                <a:lnTo>
                  <a:pt x="5783580" y="0"/>
                </a:lnTo>
                <a:close/>
              </a:path>
            </a:pathLst>
          </a:custGeom>
          <a:solidFill>
            <a:schemeClr val="accent1">
              <a:lumMod val="20000"/>
              <a:lumOff val="80000"/>
            </a:schemeClr>
          </a:solidFill>
          <a:ln>
            <a:solidFill>
              <a:schemeClr val="accent1">
                <a:lumMod val="75000"/>
              </a:schemeClr>
            </a:solidFill>
          </a:ln>
        </p:spPr>
        <p:txBody>
          <a:bodyPr wrap="none" lIns="108000" tIns="36000" rIns="144000" bIns="46800" rtlCol="0">
            <a:noAutofit/>
          </a:bodyPr>
          <a:lstStyle/>
          <a:p>
            <a:r>
              <a:rPr lang="ja-JP" altLang="en-US" sz="1600" dirty="0" smtClean="0">
                <a:latin typeface="BIZ UDPゴシック" panose="020B0400000000000000" pitchFamily="50" charset="-128"/>
                <a:ea typeface="BIZ UDPゴシック" panose="020B0400000000000000" pitchFamily="50" charset="-128"/>
              </a:rPr>
              <a:t>県が</a:t>
            </a:r>
            <a:r>
              <a:rPr lang="ja-JP" altLang="en-US" sz="1600" dirty="0" smtClean="0">
                <a:solidFill>
                  <a:schemeClr val="tx1"/>
                </a:solidFill>
                <a:latin typeface="BIZ UDPゴシック" panose="020B0400000000000000" pitchFamily="50" charset="-128"/>
                <a:ea typeface="BIZ UDPゴシック" panose="020B0400000000000000" pitchFamily="50" charset="-128"/>
              </a:rPr>
              <a:t>定点医療機関での</a:t>
            </a:r>
            <a:r>
              <a:rPr lang="ja-JP" altLang="en-US" sz="1600" dirty="0" smtClean="0">
                <a:latin typeface="BIZ UDPゴシック" panose="020B0400000000000000" pitchFamily="50" charset="-128"/>
                <a:ea typeface="BIZ UDPゴシック" panose="020B0400000000000000" pitchFamily="50" charset="-128"/>
              </a:rPr>
              <a:t>患者数を週１回発表</a:t>
            </a:r>
            <a:r>
              <a:rPr lang="ja-JP" altLang="en-US" sz="1400" dirty="0" smtClean="0">
                <a:latin typeface="BIZ UDPゴシック" panose="020B0400000000000000" pitchFamily="50" charset="-128"/>
                <a:ea typeface="BIZ UDPゴシック" panose="020B0400000000000000" pitchFamily="50" charset="-128"/>
              </a:rPr>
              <a:t> （インフルエンザと同様）</a:t>
            </a:r>
            <a:endParaRPr sz="14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3036883" y="3275340"/>
            <a:ext cx="3124200" cy="292388"/>
          </a:xfrm>
          <a:prstGeom prst="rect">
            <a:avLst/>
          </a:prstGeom>
          <a:noFill/>
        </p:spPr>
        <p:txBody>
          <a:bodyPr wrap="square" rtlCol="0">
            <a:spAutoFit/>
          </a:bodyPr>
          <a:lstStyle/>
          <a:p>
            <a:r>
              <a:rPr kumimoji="1" lang="en-US" altLang="ja-JP" sz="1300" dirty="0" smtClean="0">
                <a:latin typeface="BIZ UDPゴシック" panose="020B0400000000000000" pitchFamily="50" charset="-128"/>
                <a:ea typeface="BIZ UDPゴシック" panose="020B0400000000000000" pitchFamily="50" charset="-128"/>
              </a:rPr>
              <a:t>※</a:t>
            </a:r>
            <a:r>
              <a:rPr kumimoji="1" lang="ja-JP" altLang="en-US" sz="1300" dirty="0" smtClean="0">
                <a:latin typeface="BIZ UDPゴシック" panose="020B0400000000000000" pitchFamily="50" charset="-128"/>
                <a:ea typeface="BIZ UDPゴシック" panose="020B0400000000000000" pitchFamily="50" charset="-128"/>
              </a:rPr>
              <a:t>新型インフルエンザ等対策特別措置法</a:t>
            </a:r>
            <a:endParaRPr kumimoji="1" lang="ja-JP" altLang="en-US" sz="1300" dirty="0">
              <a:latin typeface="BIZ UDPゴシック" panose="020B0400000000000000" pitchFamily="50" charset="-128"/>
              <a:ea typeface="BIZ UDPゴシック" panose="020B0400000000000000" pitchFamily="50" charset="-128"/>
            </a:endParaRPr>
          </a:p>
        </p:txBody>
      </p:sp>
      <p:sp>
        <p:nvSpPr>
          <p:cNvPr id="44" name="テキスト ボックス 43"/>
          <p:cNvSpPr txBox="1"/>
          <p:nvPr/>
        </p:nvSpPr>
        <p:spPr>
          <a:xfrm>
            <a:off x="473869" y="5870756"/>
            <a:ext cx="12122692" cy="574961"/>
          </a:xfrm>
          <a:prstGeom prst="rect">
            <a:avLst/>
          </a:prstGeom>
          <a:solidFill>
            <a:schemeClr val="bg1"/>
          </a:solidFill>
        </p:spPr>
        <p:txBody>
          <a:bodyPr wrap="square" tIns="36000" rtlCol="0">
            <a:spAutoFit/>
          </a:bodyPr>
          <a:lstStyle/>
          <a:p>
            <a:r>
              <a:rPr kumimoji="1" lang="en-US" altLang="ja-JP" sz="16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香川県</a:t>
            </a:r>
            <a:r>
              <a:rPr kumimoji="1" lang="ja-JP" altLang="en-US" sz="1600" dirty="0">
                <a:solidFill>
                  <a:schemeClr val="tx1"/>
                </a:solidFill>
                <a:latin typeface="BIZ UDPゴシック" panose="020B0400000000000000" pitchFamily="50" charset="-128"/>
                <a:ea typeface="BIZ UDPゴシック" panose="020B0400000000000000" pitchFamily="50" charset="-128"/>
              </a:rPr>
              <a:t>新型</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コロナウイルス対策本部については、５月７日をもって廃止。</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600" spc="-1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spc="-100" dirty="0" smtClean="0">
                <a:solidFill>
                  <a:schemeClr val="tx1"/>
                </a:solidFill>
                <a:latin typeface="BIZ UDPゴシック" panose="020B0400000000000000" pitchFamily="50" charset="-128"/>
                <a:ea typeface="BIZ UDPゴシック" panose="020B0400000000000000" pitchFamily="50" charset="-128"/>
              </a:rPr>
              <a:t>（新型コロナウイルス感染症が５類感染症に位置づけられることに伴い、政府対策本部は廃止され、その場合、県対策本部も廃止。）</a:t>
            </a:r>
            <a:endParaRPr kumimoji="1" lang="ja-JP" altLang="en-US" sz="1600" spc="-1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473869" y="6600825"/>
            <a:ext cx="11658600" cy="328739"/>
          </a:xfrm>
          <a:prstGeom prst="rect">
            <a:avLst/>
          </a:prstGeom>
          <a:solidFill>
            <a:schemeClr val="bg1"/>
          </a:solidFill>
        </p:spPr>
        <p:txBody>
          <a:bodyPr wrap="square" tIns="36000" rtlCol="0">
            <a:spAutoFit/>
          </a:bodyPr>
          <a:lstStyle/>
          <a:p>
            <a:r>
              <a:rPr kumimoji="1" lang="en-US" altLang="ja-JP" sz="16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新型</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コロナウイルス感染症が５類感染症に位置づけられることに伴う今後の対応については、県ホームページでお知らせします。</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86788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693</TotalTime>
  <Words>759</Words>
  <Application>Microsoft Office PowerPoint</Application>
  <PresentationFormat>ユーザー設定</PresentationFormat>
  <Paragraphs>88</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BIZ UDPゴシック</vt:lpstr>
      <vt:lpstr>BIZ UDゴシック</vt:lpstr>
      <vt:lpstr>游ゴシック</vt:lpstr>
      <vt:lpstr>游ゴシック</vt:lpstr>
      <vt:lpstr>Calibri</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00_次　第（第105回）（書面）＿V４</dc:title>
  <dc:creator>sekine-ak</dc:creator>
  <cp:lastModifiedBy>SG19100のC20-3465</cp:lastModifiedBy>
  <cp:revision>90</cp:revision>
  <cp:lastPrinted>2023-04-20T11:41:44Z</cp:lastPrinted>
  <dcterms:created xsi:type="dcterms:W3CDTF">2023-03-08T05:44:37Z</dcterms:created>
  <dcterms:modified xsi:type="dcterms:W3CDTF">2023-04-21T10:45:33Z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2023-03-03T00:00:00Z</vt:filetime>
  </property>
  <property fmtid="{D5CDD505-2E9C-101B-9397-08002B2CF9AE}" pid="3" name="LastSaved">
    <vt:filetime>2023-03-08T00:00:00Z</vt:filetime>
  </property>
  <property fmtid="{D5CDD505-2E9C-101B-9397-08002B2CF9AE}" pid="4" name="Producer">
    <vt:lpwstr>JUST PDF 4</vt:lpwstr>
  </property>
</Properties>
</file>